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75" r:id="rId2"/>
    <p:sldId id="298" r:id="rId3"/>
    <p:sldId id="299" r:id="rId4"/>
    <p:sldId id="341" r:id="rId5"/>
    <p:sldId id="311" r:id="rId6"/>
    <p:sldId id="301" r:id="rId7"/>
    <p:sldId id="302" r:id="rId8"/>
    <p:sldId id="303" r:id="rId9"/>
    <p:sldId id="304" r:id="rId10"/>
    <p:sldId id="305" r:id="rId11"/>
    <p:sldId id="306" r:id="rId12"/>
    <p:sldId id="310" r:id="rId13"/>
    <p:sldId id="313" r:id="rId14"/>
    <p:sldId id="315" r:id="rId15"/>
    <p:sldId id="320" r:id="rId16"/>
    <p:sldId id="330" r:id="rId17"/>
    <p:sldId id="329" r:id="rId18"/>
    <p:sldId id="314" r:id="rId19"/>
    <p:sldId id="321" r:id="rId20"/>
    <p:sldId id="338" r:id="rId21"/>
    <p:sldId id="322" r:id="rId22"/>
    <p:sldId id="333" r:id="rId23"/>
    <p:sldId id="334" r:id="rId24"/>
    <p:sldId id="335" r:id="rId25"/>
    <p:sldId id="339" r:id="rId26"/>
    <p:sldId id="336" r:id="rId27"/>
    <p:sldId id="328" r:id="rId28"/>
    <p:sldId id="342" r:id="rId29"/>
    <p:sldId id="308" r:id="rId30"/>
    <p:sldId id="309" r:id="rId31"/>
    <p:sldId id="312" r:id="rId32"/>
    <p:sldId id="279" r:id="rId33"/>
    <p:sldId id="340" r:id="rId34"/>
    <p:sldId id="323" r:id="rId35"/>
    <p:sldId id="332" r:id="rId36"/>
    <p:sldId id="325" r:id="rId37"/>
    <p:sldId id="326" r:id="rId38"/>
    <p:sldId id="327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83" autoAdjust="0"/>
  </p:normalViewPr>
  <p:slideViewPr>
    <p:cSldViewPr snapToGrid="0">
      <p:cViewPr varScale="1">
        <p:scale>
          <a:sx n="89" d="100"/>
          <a:sy n="89" d="100"/>
        </p:scale>
        <p:origin x="43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F8CE2-C293-4D00-A645-9B5D24482006}" type="datetimeFigureOut">
              <a:rPr lang="de-DE" smtClean="0"/>
              <a:t>16.03.2025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EE22E-D4F1-40D7-A03F-1C7960DE94E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28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644EA-B79B-B1BE-F499-C3AA12388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91D1A7-3511-AA76-05E9-E461933124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AD419A-AB90-77AD-BA04-FC1851166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F70C72-A66C-C0C2-ED17-09A4C13C1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33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26A6F-DACD-21D1-B31B-8A44D20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AB481-519D-12BD-313D-5418BFF1FD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CD5D56-D85D-A568-B4DF-1FCB7A1BE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(i.e. </a:t>
            </a:r>
            <a:r>
              <a:rPr lang="de-DE" dirty="0" err="1"/>
              <a:t>when</a:t>
            </a:r>
            <a:r>
              <a:rPr lang="de-DE" dirty="0"/>
              <a:t> tau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0.1 to 0.7)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Thus: DENSITY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implied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extreme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Clayton (</a:t>
            </a:r>
            <a:r>
              <a:rPr lang="de-DE" dirty="0" err="1"/>
              <a:t>left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LOWER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Gumbel (</a:t>
            </a:r>
            <a:r>
              <a:rPr lang="de-DE" dirty="0" err="1"/>
              <a:t>right</a:t>
            </a:r>
            <a:r>
              <a:rPr lang="de-DE" dirty="0"/>
              <a:t>):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u_1, u_2 also </a:t>
            </a:r>
            <a:r>
              <a:rPr lang="de-DE" dirty="0" err="1"/>
              <a:t>tends</a:t>
            </a:r>
            <a:r>
              <a:rPr lang="de-DE" dirty="0"/>
              <a:t> to </a:t>
            </a:r>
            <a:r>
              <a:rPr lang="de-DE" dirty="0" err="1"/>
              <a:t>have</a:t>
            </a:r>
            <a:r>
              <a:rPr lang="de-DE" dirty="0"/>
              <a:t> large </a:t>
            </a:r>
            <a:r>
              <a:rPr lang="de-DE" dirty="0" err="1"/>
              <a:t>values</a:t>
            </a:r>
            <a:r>
              <a:rPr lang="de-DE" dirty="0"/>
              <a:t>. NOT THE CASE FOR SMALL VALUES? </a:t>
            </a:r>
            <a:r>
              <a:rPr lang="de-DE" dirty="0">
                <a:sym typeface="Wingdings" panose="05000000000000000000" pitchFamily="2" charset="2"/>
              </a:rPr>
              <a:t> UPPER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Frank (</a:t>
            </a:r>
            <a:r>
              <a:rPr lang="de-DE" dirty="0" err="1"/>
              <a:t>center</a:t>
            </a:r>
            <a:r>
              <a:rPr lang="de-DE" dirty="0"/>
              <a:t>):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nor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NO </a:t>
            </a:r>
            <a:r>
              <a:rPr lang="de-DE" dirty="0" err="1">
                <a:sym typeface="Wingdings" panose="05000000000000000000" pitchFamily="2" charset="2"/>
              </a:rPr>
              <a:t>taildependence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General </a:t>
            </a:r>
            <a:r>
              <a:rPr lang="de-DE" dirty="0" err="1">
                <a:sym typeface="Wingdings" panose="05000000000000000000" pitchFamily="2" charset="2"/>
              </a:rPr>
              <a:t>tail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: „</a:t>
            </a:r>
            <a:r>
              <a:rPr lang="en-US" b="1" dirty="0"/>
              <a:t>Tail dependence</a:t>
            </a:r>
            <a:r>
              <a:rPr lang="en-US" dirty="0"/>
              <a:t> describes the likelihood that extreme values of two (or more) random variables occur together. 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So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established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tweak</a:t>
            </a:r>
            <a:r>
              <a:rPr lang="de-DE" dirty="0">
                <a:sym typeface="Wingdings" panose="05000000000000000000" pitchFamily="2" charset="2"/>
              </a:rPr>
              <a:t> in a bivariate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know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about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building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blocks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bivariate </a:t>
            </a:r>
            <a:r>
              <a:rPr lang="de-DE" dirty="0" err="1">
                <a:sym typeface="Wingdings" panose="05000000000000000000" pitchFamily="2" charset="2"/>
              </a:rPr>
              <a:t>copulas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 err="1">
                <a:sym typeface="Wingdings" panose="05000000000000000000" pitchFamily="2" charset="2"/>
              </a:rPr>
              <a:t>obtain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trivariate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discussed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EBC2B3-9A37-C9B2-491A-38F00CEE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9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DFD25-3618-67CC-12D4-E48482CCB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E6DDA7F-4615-3B8A-C663-DE1B51E6A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996BFA-2FE0-4B6D-C1B0-481AF628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AC</a:t>
            </a:r>
          </a:p>
          <a:p>
            <a:pPr marL="171450" indent="-171450">
              <a:buFontTx/>
              <a:buChar char="-"/>
            </a:pPr>
            <a:r>
              <a:rPr lang="de-DE" dirty="0"/>
              <a:t>3 </a:t>
            </a:r>
            <a:r>
              <a:rPr lang="de-DE" dirty="0" err="1"/>
              <a:t>things</a:t>
            </a:r>
            <a:r>
              <a:rPr lang="de-DE" dirty="0"/>
              <a:t> to </a:t>
            </a:r>
            <a:r>
              <a:rPr lang="de-DE" dirty="0" err="1"/>
              <a:t>notice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On top: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phi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/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C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AC </a:t>
            </a:r>
            <a:r>
              <a:rPr lang="de-DE" dirty="0" err="1"/>
              <a:t>implies</a:t>
            </a:r>
            <a:r>
              <a:rPr lang="de-DE" dirty="0"/>
              <a:t> all </a:t>
            </a:r>
            <a:r>
              <a:rPr lang="de-DE" dirty="0" err="1"/>
              <a:t>three</a:t>
            </a:r>
            <a:r>
              <a:rPr lang="de-DE" dirty="0"/>
              <a:t> variables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dependence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Exchangeability</a:t>
            </a:r>
            <a:r>
              <a:rPr lang="de-DE" dirty="0"/>
              <a:t>: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a </a:t>
            </a:r>
            <a:r>
              <a:rPr lang="de-DE" dirty="0" err="1"/>
              <a:t>limitation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copuls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simple AC,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to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type AND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variables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(Also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 Fitting a simple AC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</a:t>
            </a:r>
            <a:r>
              <a:rPr lang="de-DE" dirty="0"/>
              <a:t>, </a:t>
            </a:r>
            <a:r>
              <a:rPr lang="de-DE" dirty="0" err="1"/>
              <a:t>volume</a:t>
            </a:r>
            <a:r>
              <a:rPr lang="de-DE" dirty="0"/>
              <a:t> and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identical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95155D-BC9A-5856-F68E-8B59948BA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14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68D6B-5C52-B6C1-4A85-0ADCFAF5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E1C3379-0726-2A01-04B1-970E02278F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D824C92-4F8B-F7E2-8337-64DBCE042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NACs: As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trivariate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above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=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THREE variables,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</a:t>
            </a:r>
            <a:r>
              <a:rPr lang="de-DE" dirty="0"/>
              <a:t> TWO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Limitation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Partically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 Order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u2 and u3 in </a:t>
            </a:r>
            <a:r>
              <a:rPr lang="de-DE" dirty="0" err="1"/>
              <a:t>does</a:t>
            </a:r>
            <a:r>
              <a:rPr lang="de-DE" dirty="0"/>
              <a:t> not matter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Thus: </a:t>
            </a:r>
            <a:r>
              <a:rPr lang="de-DE" dirty="0" err="1"/>
              <a:t>Applying</a:t>
            </a:r>
            <a:r>
              <a:rPr lang="de-DE" dirty="0"/>
              <a:t> NACs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assumption</a:t>
            </a:r>
            <a:r>
              <a:rPr lang="de-DE" dirty="0"/>
              <a:t> hat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As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VINE </a:t>
            </a:r>
            <a:r>
              <a:rPr lang="de-DE" dirty="0" err="1"/>
              <a:t>copulas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Also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citique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NACs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in </a:t>
            </a:r>
            <a:r>
              <a:rPr lang="de-DE" dirty="0" err="1"/>
              <a:t>boxplots</a:t>
            </a:r>
            <a:r>
              <a:rPr lang="de-DE" dirty="0"/>
              <a:t>) </a:t>
            </a:r>
            <a:r>
              <a:rPr lang="de-DE" dirty="0" err="1"/>
              <a:t>assumptions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restrictive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9AAF48-F652-CD96-3ECB-ACBF8BF0F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811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836B0-E612-147B-C568-54ED9DD2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439C49C-3551-354C-296E-0DDFCA3CF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14A1764-C1BD-CA93-02E8-5D6A77335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Note, 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itself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, but just a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note</a:t>
            </a:r>
            <a:r>
              <a:rPr lang="de-DE" dirty="0"/>
              <a:t>. Not </a:t>
            </a:r>
            <a:r>
              <a:rPr lang="de-DE" dirty="0" err="1"/>
              <a:t>really</a:t>
            </a:r>
            <a:r>
              <a:rPr lang="de-DE" dirty="0"/>
              <a:t> relevant </a:t>
            </a:r>
            <a:r>
              <a:rPr lang="de-DE" dirty="0" err="1"/>
              <a:t>now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Vines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nesting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3 bivariate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a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Applying</a:t>
            </a:r>
            <a:r>
              <a:rPr lang="de-DE" dirty="0"/>
              <a:t> # </a:t>
            </a:r>
            <a:r>
              <a:rPr lang="de-DE" dirty="0" err="1"/>
              <a:t>cops</a:t>
            </a:r>
            <a:r>
              <a:rPr lang="de-DE" dirty="0"/>
              <a:t> = #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3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unique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every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!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NO </a:t>
            </a:r>
            <a:r>
              <a:rPr lang="de-DE" dirty="0" err="1">
                <a:sym typeface="Wingdings" panose="05000000000000000000" pitchFamily="2" charset="2"/>
              </a:rPr>
              <a:t>limitation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strcutre</a:t>
            </a:r>
            <a:r>
              <a:rPr lang="de-DE" dirty="0">
                <a:sym typeface="Wingdings" panose="05000000000000000000" pitchFamily="2" charset="2"/>
              </a:rPr>
              <a:t>  Well </a:t>
            </a:r>
            <a:r>
              <a:rPr lang="de-DE" dirty="0" err="1">
                <a:sym typeface="Wingdings" panose="05000000000000000000" pitchFamily="2" charset="2"/>
              </a:rPr>
              <a:t>suited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before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boxplots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Takeaways / </a:t>
            </a:r>
            <a:r>
              <a:rPr lang="de-DE" dirty="0" err="1"/>
              <a:t>Expectation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Seen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anticipate</a:t>
            </a:r>
            <a:r>
              <a:rPr lang="de-DE" dirty="0"/>
              <a:t> 3 different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Acs</a:t>
            </a:r>
            <a:r>
              <a:rPr lang="de-DE" dirty="0"/>
              <a:t> and NACs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infeasible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reason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To </a:t>
            </a:r>
            <a:r>
              <a:rPr lang="de-DE" dirty="0" err="1"/>
              <a:t>examine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performances</a:t>
            </a:r>
            <a:r>
              <a:rPr lang="de-DE" dirty="0"/>
              <a:t> – 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non-NAC –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simulation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Also,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PLUS </a:t>
            </a:r>
            <a:r>
              <a:rPr lang="de-DE" dirty="0" err="1"/>
              <a:t>extend</a:t>
            </a:r>
            <a:r>
              <a:rPr lang="de-DE" dirty="0"/>
              <a:t> their </a:t>
            </a: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AC </a:t>
            </a:r>
            <a:r>
              <a:rPr lang="de-DE" dirty="0" err="1"/>
              <a:t>vs</a:t>
            </a:r>
            <a:r>
              <a:rPr lang="de-DE" dirty="0"/>
              <a:t> NAC,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AB9CE-40DF-C2FF-8911-C5B8BAEBE3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134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53EB8-0A64-8A78-789E-8CE7A957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5096BE-F505-B02E-1989-55DB0C53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8C03AD-132A-60BE-CBA6-B20E09739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Fit AC, NACs and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seetings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Setting 1: NAC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paper‘s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NAC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Vine </a:t>
            </a:r>
            <a:r>
              <a:rPr lang="de-DE" dirty="0" err="1"/>
              <a:t>performance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Used</a:t>
            </a:r>
            <a:r>
              <a:rPr lang="de-DE" dirty="0"/>
              <a:t> to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Vines perform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Setting 2: Vine DGP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suggests</a:t>
            </a:r>
            <a:r>
              <a:rPr lang="de-DE" dirty="0"/>
              <a:t> 3 different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perform and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, but to NACs </a:t>
            </a:r>
            <a:r>
              <a:rPr lang="de-DE" dirty="0" err="1"/>
              <a:t>under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setting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sample </a:t>
            </a:r>
            <a:r>
              <a:rPr lang="de-DE" dirty="0" err="1"/>
              <a:t>sizes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Reference 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filtered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out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50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Thus: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50: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fit perform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15 and 30: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1000: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fit perform </a:t>
            </a: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feeling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a </a:t>
            </a:r>
            <a:r>
              <a:rPr lang="de-DE" dirty="0" err="1"/>
              <a:t>glimpse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LowHighHigh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and high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LowMedHigh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medium and </a:t>
            </a:r>
            <a:r>
              <a:rPr lang="de-DE" dirty="0" err="1"/>
              <a:t>one</a:t>
            </a:r>
            <a:r>
              <a:rPr lang="de-DE" dirty="0"/>
              <a:t> large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Chosen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due to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restriction</a:t>
            </a:r>
            <a:r>
              <a:rPr lang="de-DE" dirty="0"/>
              <a:t> in NACs,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emerges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difference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/>
              <a:t>Also: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negative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) and negative </a:t>
            </a:r>
            <a:r>
              <a:rPr lang="de-DE" dirty="0" err="1"/>
              <a:t>corr</a:t>
            </a:r>
            <a:r>
              <a:rPr lang="de-DE" dirty="0"/>
              <a:t> in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turned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positive </a:t>
            </a:r>
            <a:r>
              <a:rPr lang="de-DE" dirty="0" err="1"/>
              <a:t>ones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1-u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Varying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NACs,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family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was </a:t>
            </a:r>
            <a:r>
              <a:rPr lang="de-DE" dirty="0" err="1"/>
              <a:t>allowed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3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iterations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NAC, </a:t>
            </a:r>
            <a:r>
              <a:rPr lang="de-DE" dirty="0" err="1"/>
              <a:t>setup</a:t>
            </a:r>
            <a:r>
              <a:rPr lang="de-DE" dirty="0"/>
              <a:t> = c(n, </a:t>
            </a:r>
            <a:r>
              <a:rPr lang="de-DE" dirty="0" err="1"/>
              <a:t>family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Fitted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combination</a:t>
            </a:r>
            <a:r>
              <a:rPr lang="de-DE" dirty="0">
                <a:sym typeface="Wingdings" panose="05000000000000000000" pitchFamily="2" charset="2"/>
              </a:rPr>
              <a:t> 3k </a:t>
            </a:r>
            <a:r>
              <a:rPr lang="de-DE" dirty="0" err="1">
                <a:sym typeface="Wingdings" panose="05000000000000000000" pitchFamily="2" charset="2"/>
              </a:rPr>
              <a:t>times</a:t>
            </a:r>
            <a:endParaRPr lang="de-DE" dirty="0">
              <a:sym typeface="Wingdings" panose="05000000000000000000" pitchFamily="2" charset="2"/>
            </a:endParaRPr>
          </a:p>
          <a:p>
            <a:pPr marL="1543050" lvl="3" indent="-171450">
              <a:buFontTx/>
              <a:buChar char="-"/>
            </a:pPr>
            <a:r>
              <a:rPr lang="de-DE" dirty="0"/>
              <a:t>Leads to </a:t>
            </a:r>
            <a:r>
              <a:rPr lang="de-DE" dirty="0" err="1"/>
              <a:t>each</a:t>
            </a:r>
            <a:r>
              <a:rPr lang="de-DE" dirty="0"/>
              <a:t> c(n, </a:t>
            </a:r>
            <a:r>
              <a:rPr lang="de-DE" dirty="0" err="1"/>
              <a:t>family</a:t>
            </a:r>
            <a:r>
              <a:rPr lang="de-DE" dirty="0"/>
              <a:t>, </a:t>
            </a:r>
            <a:r>
              <a:rPr lang="de-DE" dirty="0" err="1"/>
              <a:t>correlation</a:t>
            </a:r>
            <a:r>
              <a:rPr lang="de-DE" dirty="0"/>
              <a:t>) was </a:t>
            </a:r>
            <a:r>
              <a:rPr lang="de-DE" dirty="0" err="1"/>
              <a:t>fitted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</a:p>
          <a:p>
            <a:pPr marL="2000250" lvl="4" indent="-171450">
              <a:buFontTx/>
              <a:buChar char="-"/>
            </a:pPr>
            <a:r>
              <a:rPr lang="de-DE" dirty="0"/>
              <a:t>(</a:t>
            </a:r>
            <a:r>
              <a:rPr lang="de-DE" dirty="0" err="1"/>
              <a:t>about</a:t>
            </a:r>
            <a:r>
              <a:rPr lang="de-DE" dirty="0"/>
              <a:t> 750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I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Note: 750 was not </a:t>
            </a:r>
            <a:r>
              <a:rPr lang="de-DE" dirty="0" err="1"/>
              <a:t>intended</a:t>
            </a:r>
            <a:r>
              <a:rPr lang="de-DE" dirty="0"/>
              <a:t>. I </a:t>
            </a:r>
            <a:r>
              <a:rPr lang="de-DE" dirty="0" err="1"/>
              <a:t>aimed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1k, but </a:t>
            </a:r>
            <a:r>
              <a:rPr lang="de-DE" dirty="0" err="1"/>
              <a:t>finishing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, I </a:t>
            </a:r>
            <a:r>
              <a:rPr lang="de-DE" dirty="0" err="1"/>
              <a:t>realized</a:t>
            </a:r>
            <a:r>
              <a:rPr lang="de-DE" dirty="0"/>
              <a:t> I </a:t>
            </a:r>
            <a:r>
              <a:rPr lang="de-DE" dirty="0" err="1"/>
              <a:t>set</a:t>
            </a:r>
            <a:r>
              <a:rPr lang="de-DE" dirty="0"/>
              <a:t> B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(</a:t>
            </a:r>
            <a:r>
              <a:rPr lang="de-DE" dirty="0" err="1"/>
              <a:t>historically</a:t>
            </a:r>
            <a:r>
              <a:rPr lang="de-DE" dirty="0"/>
              <a:t> I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3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)</a:t>
            </a:r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1000 </a:t>
            </a:r>
            <a:r>
              <a:rPr lang="de-DE" dirty="0" err="1"/>
              <a:t>times</a:t>
            </a:r>
            <a:r>
              <a:rPr lang="de-DE" dirty="0"/>
              <a:t> per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combination</a:t>
            </a:r>
            <a:r>
              <a:rPr lang="de-DE" dirty="0"/>
              <a:t>.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3 </a:t>
            </a:r>
            <a:r>
              <a:rPr lang="de-DE" dirty="0" err="1"/>
              <a:t>families</a:t>
            </a:r>
            <a:r>
              <a:rPr lang="de-DE" dirty="0"/>
              <a:t> and 3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3^3 = 27  B = 27 * 1000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selection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within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setup</a:t>
            </a:r>
            <a:r>
              <a:rPr lang="de-DE" dirty="0">
                <a:sym typeface="Wingdings" panose="05000000000000000000" pitchFamily="2" charset="2"/>
              </a:rPr>
              <a:t> was </a:t>
            </a:r>
            <a:r>
              <a:rPr lang="de-DE" dirty="0" err="1">
                <a:sym typeface="Wingdings" panose="05000000000000000000" pitchFamily="2" charset="2"/>
              </a:rPr>
              <a:t>done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using</a:t>
            </a:r>
            <a:r>
              <a:rPr lang="de-DE" dirty="0">
                <a:sym typeface="Wingdings" panose="05000000000000000000" pitchFamily="2" charset="2"/>
              </a:rPr>
              <a:t> AIC </a:t>
            </a:r>
          </a:p>
          <a:p>
            <a:pPr marL="628650" lvl="1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Note on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NAC: 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large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inner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outer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Vine: 1-2-3, T2: 1|2-3|2 </a:t>
            </a:r>
            <a:r>
              <a:rPr lang="de-DE" dirty="0" err="1">
                <a:sym typeface="Wingdings" panose="05000000000000000000" pitchFamily="2" charset="2"/>
              </a:rPr>
              <a:t>where</a:t>
            </a:r>
            <a:r>
              <a:rPr lang="de-DE" dirty="0">
                <a:sym typeface="Wingdings" panose="05000000000000000000" pitchFamily="2" charset="2"/>
              </a:rPr>
              <a:t> 1-2 </a:t>
            </a:r>
            <a:r>
              <a:rPr lang="de-DE" dirty="0" err="1">
                <a:sym typeface="Wingdings" panose="05000000000000000000" pitchFamily="2" charset="2"/>
              </a:rPr>
              <a:t>has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largest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2-3, </a:t>
            </a:r>
            <a:r>
              <a:rPr lang="de-DE" dirty="0" err="1">
                <a:sym typeface="Wingdings" panose="05000000000000000000" pitchFamily="2" charset="2"/>
              </a:rPr>
              <a:t>then</a:t>
            </a:r>
            <a:r>
              <a:rPr lang="de-DE" dirty="0">
                <a:sym typeface="Wingdings" panose="05000000000000000000" pitchFamily="2" charset="2"/>
              </a:rPr>
              <a:t> 1-3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319CD0-CC63-D972-97B0-CD23E68FA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0418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99A35-982D-FF61-EF69-5B1D4C62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F674DF-0778-AD29-6946-D9B7C56ED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2B97BE-6456-79F4-503F-B39D08BD9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F10AF2-E339-E896-EB1D-83382BFB7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40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EC5A5-2C73-6E31-9C09-2BDAAB9D3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45AC586-FCF4-89ED-186F-C0C18BC09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EE67FA-F7EC-CFCC-65D2-939A06FC66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Now, we fit multiple vine models and select according to AIC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result for Munich station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Top row: Contours of fitted copula density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Center row: Synthetic data generated by fitted copula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Bottom row: Re-transformed synthetic data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Details: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Peak – Duration and Volume – Peak are Gumbel copulas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Volume – Duration is the conditional copula and is Survival Gumbel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3A82A-3EAD-C6CB-7097-B1EB6A144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752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0B7-9A0D-77B4-19CD-99C3A5BA2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F9C1A9D-6F0E-C98C-F933-BB6975097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10C2F1-A2DF-CFFA-0A7B-BC4AFE9B8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2C9234-B951-5ABA-8C58-B12EAB8D6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953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D9573-AAD6-73A0-EB16-8C4C45CF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80463E5-5B8F-05AF-2E70-020DE05FF6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729E0F7-B049-94F6-C9D3-1B31F497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C3C738-C3AB-4C84-DEE0-645B205A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491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0D3AC-8776-0B66-BA1D-204806F5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E87C19-74DA-B2A7-D781-0DD97FCDE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003D17-1354-D4B7-BC24-412502CD5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7B97BE-0ED0-C963-5196-0A9BE28092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60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00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9B0D0-24F6-45B1-466E-3EA364D4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CAA69F-AD49-3D63-1403-4F2A8CE38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C32BFAF-0558-4D7C-7084-F2BDB34E1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01418-E360-8B53-6990-6EEB76AD65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4549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D842D-8571-BC50-8C5F-B84E47D7C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BE386F-E00A-1C8A-396B-CB24BBDCA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A7D329-B14F-D955-7AF7-370C2EDBF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B4BE93-B64B-8AEA-84BD-C727B1BD3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97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AF55C-BCBD-697E-1823-EC0BAF4A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976D357-D1FA-4B28-A357-400DB71E9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2CCA02-FDE3-9685-D1C1-8142C2B5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4FE00-305A-1C32-B443-20AFE4728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1167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0CCCC-FE6F-600B-49E4-B1FC2652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D40D6F-6FBF-1F4E-56AF-A6732C56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2D9482-54FF-467A-DC52-22261F591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CD7FF4-762B-8C20-7F04-7F28370DF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016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BE36-E5A3-6C37-FAFA-146A5F78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896303-5397-E1AD-10C1-C228EEC69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807531C-D074-0FC5-0496-327DAC32EB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306E7F-A58D-C41E-076A-7D233B23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816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168-8980-9E28-8C32-D1AFE2EE5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6444F4-38B4-4A3D-0470-B892EAC47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0A7B17-E725-72F5-B152-4B8F57A81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911D7-46C1-9897-5BC7-8BA165129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011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5A75-8C14-B81B-316E-89F3354C3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BD2CA1-5219-8B17-6D1D-2DAF753BB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F1F9E0C-217B-6CF0-B85B-5C1E1A04E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Negative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duration</a:t>
            </a:r>
            <a:r>
              <a:rPr lang="de-DE" dirty="0"/>
              <a:t>-peak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1EF592-EFC7-494B-30BE-BBBD50C5C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411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C817-3F3C-B212-B22E-D27403AA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86A227-31D6-CBA0-7660-39BC1907A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023F7D-D290-2389-2474-1F0C9BD9C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Sorry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… </a:t>
            </a:r>
            <a:r>
              <a:rPr lang="de-DE" dirty="0" err="1"/>
              <a:t>It‘s</a:t>
            </a:r>
            <a:r>
              <a:rPr lang="de-DE" dirty="0"/>
              <a:t> just a </a:t>
            </a:r>
            <a:r>
              <a:rPr lang="de-DE" dirty="0" err="1"/>
              <a:t>backup</a:t>
            </a:r>
            <a:r>
              <a:rPr lang="de-DE" dirty="0"/>
              <a:t> and </a:t>
            </a:r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PPP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pain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Czado</a:t>
            </a:r>
            <a:r>
              <a:rPr lang="de-DE" dirty="0"/>
              <a:t> p. 34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2BB8E-C46D-9D26-D3F0-CCFC5F93B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1744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D4B6-ACB1-AF6A-C923-A2E568D82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9A55056-F0EE-68C6-4A6B-8618BA4E2A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FF2CE5-2C04-C4E0-BC58-763E2F3A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Concept </a:t>
            </a:r>
            <a:r>
              <a:rPr lang="de-DE" dirty="0" err="1"/>
              <a:t>of</a:t>
            </a:r>
            <a:r>
              <a:rPr lang="de-DE" dirty="0"/>
              <a:t> PIT: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empirical</a:t>
            </a:r>
            <a:r>
              <a:rPr lang="de-DE" dirty="0"/>
              <a:t> CDF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Then</a:t>
            </a:r>
            <a:r>
              <a:rPr lang="de-DE" dirty="0"/>
              <a:t>, CDF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and not smooth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The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„</a:t>
            </a:r>
            <a:r>
              <a:rPr lang="de-DE" dirty="0" err="1"/>
              <a:t>psuedo</a:t>
            </a:r>
            <a:r>
              <a:rPr lang="de-DE" dirty="0"/>
              <a:t> </a:t>
            </a:r>
            <a:r>
              <a:rPr lang="de-DE" dirty="0" err="1"/>
              <a:t>obs</a:t>
            </a:r>
            <a:r>
              <a:rPr lang="de-DE" dirty="0"/>
              <a:t>“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E58DA-D7D4-AD93-4376-CE8CD05569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492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EB515-4E80-66C6-948A-9D639997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B81A9B-E3AF-B255-9718-95E2F22425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0CE6012-9448-0419-AABE-1BA4CBFB8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proxied</a:t>
            </a:r>
            <a:r>
              <a:rPr lang="de-DE" dirty="0"/>
              <a:t> KLD (</a:t>
            </a:r>
            <a:r>
              <a:rPr lang="de-DE" dirty="0" err="1"/>
              <a:t>MonteCarlo</a:t>
            </a:r>
            <a:r>
              <a:rPr lang="de-DE" dirty="0"/>
              <a:t> Method)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proxi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Optimal: KLD </a:t>
            </a:r>
            <a:r>
              <a:rPr lang="de-DE" dirty="0" err="1"/>
              <a:t>of</a:t>
            </a:r>
            <a:r>
              <a:rPr lang="de-DE" dirty="0"/>
              <a:t> 0 </a:t>
            </a:r>
            <a:r>
              <a:rPr lang="de-DE" dirty="0">
                <a:sym typeface="Wingdings" panose="05000000000000000000" pitchFamily="2" charset="2"/>
              </a:rPr>
              <a:t> Density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high </a:t>
            </a:r>
            <a:r>
              <a:rPr lang="de-DE" dirty="0" err="1">
                <a:sym typeface="Wingdings" panose="05000000000000000000" pitchFamily="2" charset="2"/>
              </a:rPr>
              <a:t>peak</a:t>
            </a:r>
            <a:r>
              <a:rPr lang="de-DE" dirty="0">
                <a:sym typeface="Wingdings" panose="05000000000000000000" pitchFamily="2" charset="2"/>
              </a:rPr>
              <a:t> at 0 and </a:t>
            </a:r>
            <a:r>
              <a:rPr lang="de-DE" dirty="0" err="1">
                <a:sym typeface="Wingdings" panose="05000000000000000000" pitchFamily="2" charset="2"/>
              </a:rPr>
              <a:t>small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desirable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Systematic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deviation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0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shows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precision</a:t>
            </a:r>
            <a:r>
              <a:rPr lang="de-DE" dirty="0">
                <a:sym typeface="Wingdings" panose="05000000000000000000" pitchFamily="2" charset="2"/>
              </a:rPr>
              <a:t> / high </a:t>
            </a:r>
            <a:r>
              <a:rPr lang="de-DE" dirty="0" err="1">
                <a:sym typeface="Wingdings" panose="05000000000000000000" pitchFamily="2" charset="2"/>
              </a:rPr>
              <a:t>variance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fit</a:t>
            </a: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Green / NAC and Blue / Vines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identical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Both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variance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proximated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AC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bad</a:t>
            </a:r>
            <a:r>
              <a:rPr lang="de-DE" dirty="0"/>
              <a:t>: Not </a:t>
            </a:r>
            <a:r>
              <a:rPr lang="de-DE" dirty="0" err="1"/>
              <a:t>centered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variance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Performance </a:t>
            </a:r>
            <a:r>
              <a:rPr lang="de-DE" dirty="0" err="1"/>
              <a:t>explained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AC due to </a:t>
            </a:r>
            <a:r>
              <a:rPr lang="de-DE" dirty="0" err="1"/>
              <a:t>restriction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NAC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to performe </a:t>
            </a:r>
            <a:r>
              <a:rPr lang="de-DE" dirty="0" err="1"/>
              <a:t>well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Vines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flexible </a:t>
            </a:r>
            <a:r>
              <a:rPr lang="de-DE" dirty="0" err="1"/>
              <a:t>than</a:t>
            </a:r>
            <a:r>
              <a:rPr lang="de-DE" dirty="0"/>
              <a:t> NACs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capture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partial </a:t>
            </a:r>
            <a:r>
              <a:rPr lang="de-DE" dirty="0" err="1">
                <a:sym typeface="Wingdings" panose="05000000000000000000" pitchFamily="2" charset="2"/>
              </a:rPr>
              <a:t>symmetry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Important</a:t>
            </a:r>
            <a:r>
              <a:rPr lang="de-DE" dirty="0">
                <a:sym typeface="Wingdings" panose="05000000000000000000" pitchFamily="2" charset="2"/>
              </a:rPr>
              <a:t> Takeaway: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Even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NAC, Vines performe </a:t>
            </a:r>
            <a:r>
              <a:rPr lang="de-DE" dirty="0" err="1">
                <a:sym typeface="Wingdings" panose="05000000000000000000" pitchFamily="2" charset="2"/>
              </a:rPr>
              <a:t>quite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well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 I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fitted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due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evidence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 not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suitable</a:t>
            </a:r>
            <a:r>
              <a:rPr lang="de-DE" dirty="0"/>
              <a:t>, but also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perfectly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5A60EF-8B42-BE81-FFD6-45DBEF6BA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35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Hydrograph </a:t>
            </a:r>
            <a:r>
              <a:rPr lang="de-DE" dirty="0" err="1"/>
              <a:t>over</a:t>
            </a:r>
            <a:r>
              <a:rPr lang="de-DE" dirty="0"/>
              <a:t> 54 </a:t>
            </a:r>
            <a:r>
              <a:rPr lang="de-DE" dirty="0" err="1"/>
              <a:t>years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See </a:t>
            </a:r>
            <a:r>
              <a:rPr lang="de-DE" dirty="0" err="1"/>
              <a:t>later</a:t>
            </a:r>
            <a:r>
              <a:rPr lang="de-DE" dirty="0"/>
              <a:t>: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per </a:t>
            </a:r>
            <a:r>
              <a:rPr lang="de-DE" dirty="0" err="1"/>
              <a:t>station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9219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B1E2-BCA7-4852-17EE-78B50885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3A46A9A-2E45-503A-C4AF-D4991BE7D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6C70F8F-226A-C767-77CF-2DB59736F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Reproduce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n = 5k, tau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AC </a:t>
            </a:r>
            <a:r>
              <a:rPr lang="de-DE" dirty="0" err="1"/>
              <a:t>is</a:t>
            </a:r>
            <a:r>
              <a:rPr lang="de-DE" dirty="0"/>
              <a:t> not larger </a:t>
            </a:r>
            <a:r>
              <a:rPr lang="de-DE" dirty="0" err="1"/>
              <a:t>than</a:t>
            </a:r>
            <a:r>
              <a:rPr lang="de-DE" dirty="0"/>
              <a:t> ~1/3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did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run</a:t>
            </a:r>
            <a:r>
              <a:rPr lang="de-DE" dirty="0">
                <a:sym typeface="Wingdings" panose="05000000000000000000" pitchFamily="2" charset="2"/>
              </a:rPr>
              <a:t> 5k sims, but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behavior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around</a:t>
            </a:r>
            <a:r>
              <a:rPr lang="de-DE" dirty="0">
                <a:sym typeface="Wingdings" panose="05000000000000000000" pitchFamily="2" charset="2"/>
              </a:rPr>
              <a:t> 1k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smaller</a:t>
            </a:r>
            <a:r>
              <a:rPr lang="de-DE" dirty="0">
                <a:sym typeface="Wingdings" panose="05000000000000000000" pitchFamily="2" charset="2"/>
              </a:rPr>
              <a:t> n,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cannot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limit</a:t>
            </a:r>
            <a:r>
              <a:rPr lang="de-DE" dirty="0">
                <a:sym typeface="Wingdings" panose="05000000000000000000" pitchFamily="2" charset="2"/>
              </a:rPr>
              <a:t>, but a </a:t>
            </a:r>
            <a:r>
              <a:rPr lang="de-DE" dirty="0" err="1">
                <a:sym typeface="Wingdings" panose="05000000000000000000" pitchFamily="2" charset="2"/>
              </a:rPr>
              <a:t>clear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towards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correlation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Takeaway: 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AC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NAC,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systematically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underestimate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dependence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structures</a:t>
            </a: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Discussing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bc</a:t>
            </a:r>
            <a:r>
              <a:rPr lang="de-DE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A) To </a:t>
            </a:r>
            <a:r>
              <a:rPr lang="de-DE" dirty="0" err="1">
                <a:sym typeface="Wingdings" panose="05000000000000000000" pitchFamily="2" charset="2"/>
              </a:rPr>
              <a:t>confirm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endParaRPr lang="de-DE" dirty="0">
              <a:sym typeface="Wingdings" panose="05000000000000000000" pitchFamily="2" charset="2"/>
            </a:endParaRPr>
          </a:p>
          <a:p>
            <a:pPr marL="628650" lvl="1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B) Questions </a:t>
            </a:r>
            <a:r>
              <a:rPr lang="de-DE" dirty="0" err="1">
                <a:sym typeface="Wingdings" panose="05000000000000000000" pitchFamily="2" charset="2"/>
              </a:rPr>
              <a:t>arisis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happens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NACs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applied</a:t>
            </a:r>
            <a:r>
              <a:rPr lang="de-DE" dirty="0">
                <a:sym typeface="Wingdings" panose="05000000000000000000" pitchFamily="2" charset="2"/>
              </a:rPr>
              <a:t> to Vine DGP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i.e.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bias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paper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have</a:t>
            </a:r>
            <a:r>
              <a:rPr lang="de-DE" dirty="0">
                <a:sym typeface="Wingdings" panose="05000000000000000000" pitchFamily="2" charset="2"/>
              </a:rPr>
              <a:t> due to </a:t>
            </a:r>
            <a:r>
              <a:rPr lang="de-DE" dirty="0" err="1">
                <a:sym typeface="Wingdings" panose="05000000000000000000" pitchFamily="2" charset="2"/>
              </a:rPr>
              <a:t>applying</a:t>
            </a:r>
            <a:r>
              <a:rPr lang="de-DE" dirty="0">
                <a:sym typeface="Wingdings" panose="05000000000000000000" pitchFamily="2" charset="2"/>
              </a:rPr>
              <a:t> NAC to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look</a:t>
            </a:r>
            <a:r>
              <a:rPr lang="de-DE" dirty="0">
                <a:sym typeface="Wingdings" panose="05000000000000000000" pitchFamily="2" charset="2"/>
              </a:rPr>
              <a:t> like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suffices</a:t>
            </a:r>
            <a:r>
              <a:rPr lang="de-DE" dirty="0">
                <a:sym typeface="Wingdings" panose="05000000000000000000" pitchFamily="2" charset="2"/>
              </a:rPr>
              <a:t> NAC </a:t>
            </a:r>
            <a:r>
              <a:rPr lang="de-DE" dirty="0" err="1">
                <a:sym typeface="Wingdings" panose="05000000000000000000" pitchFamily="2" charset="2"/>
              </a:rPr>
              <a:t>assumption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E4AA3-6DD7-05D2-6FE7-335F601E8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013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297AD-54E9-A15E-ABA8-753B10183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2C12D4-BA01-A367-E4FC-5A200BCFF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F6AF44-2ACD-D9AB-FA83-DCAD5F75A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Vines,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KLD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BUT: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n,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By n </a:t>
            </a:r>
            <a:r>
              <a:rPr lang="de-DE" dirty="0" err="1"/>
              <a:t>hints</a:t>
            </a:r>
            <a:r>
              <a:rPr lang="de-DE" dirty="0"/>
              <a:t> to large sample </a:t>
            </a:r>
            <a:r>
              <a:rPr lang="de-DE" dirty="0" err="1"/>
              <a:t>behavior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NAC do not perform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(in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ist in </a:t>
            </a:r>
            <a:r>
              <a:rPr lang="de-DE" dirty="0" err="1"/>
              <a:t>appendix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Instead</a:t>
            </a:r>
            <a:r>
              <a:rPr lang="de-DE" dirty="0"/>
              <a:t>: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NACs do not perform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large n: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NACs performe </a:t>
            </a:r>
            <a:r>
              <a:rPr lang="de-DE" dirty="0" err="1"/>
              <a:t>remarkably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And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interestingly</a:t>
            </a:r>
            <a:r>
              <a:rPr lang="de-DE" dirty="0"/>
              <a:t>: </a:t>
            </a:r>
          </a:p>
          <a:p>
            <a:pPr marL="1543050" lvl="3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more</a:t>
            </a:r>
            <a:r>
              <a:rPr lang="de-DE" dirty="0"/>
              <a:t> different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. </a:t>
            </a:r>
          </a:p>
          <a:p>
            <a:pPr marL="1543050" lvl="3" indent="-171450">
              <a:buFontTx/>
              <a:buChar char="-"/>
            </a:pP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reaosn</a:t>
            </a:r>
            <a:r>
              <a:rPr lang="de-DE" dirty="0"/>
              <a:t>: NACs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different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</a:t>
            </a:r>
            <a:r>
              <a:rPr lang="de-DE" dirty="0" err="1"/>
              <a:t>it</a:t>
            </a:r>
            <a:r>
              <a:rPr lang="de-DE" dirty="0"/>
              <a:t> just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1543050" lvl="3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3, but 2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NACs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sever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barely</a:t>
            </a:r>
            <a:r>
              <a:rPr lang="de-DE" dirty="0"/>
              <a:t> different </a:t>
            </a:r>
            <a:r>
              <a:rPr lang="de-DE" dirty="0" err="1"/>
              <a:t>structures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one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Intersting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AC, in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direction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NACs?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Bzw.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3rd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NAC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BB50A8-5B11-8CC2-E250-2F6F6C62E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82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6BE4B-8629-0ECE-F985-4668DD807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BCABAD-4887-3C97-E331-9F15AC11EE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D84E7E-C04A-1D3F-2288-F02AD6E2E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Overestimation</a:t>
            </a:r>
            <a:r>
              <a:rPr lang="de-DE" dirty="0"/>
              <a:t> NAC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17F3F4-F082-C89E-D42B-71A6F75B5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6544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AC9E2-C53B-5098-FB90-5E2895B9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63136C-2656-D07A-9F49-016EF866E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697828-2662-FA23-6D70-9D75B9DFC7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/>
              <a:t>- AIC </a:t>
            </a:r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D7CCAB-1A73-E40F-2E8B-A5AEAAAFB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52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Contrary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Fixed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reasonable</a:t>
            </a:r>
            <a:r>
              <a:rPr lang="de-DE" dirty="0"/>
              <a:t> IMO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intersted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/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Exact </a:t>
            </a:r>
            <a:r>
              <a:rPr lang="de-DE" dirty="0" err="1"/>
              <a:t>values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Peak: 547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Duration in </a:t>
            </a:r>
            <a:r>
              <a:rPr lang="de-DE" dirty="0" err="1"/>
              <a:t>days</a:t>
            </a:r>
            <a:r>
              <a:rPr lang="de-DE" dirty="0"/>
              <a:t>: 22.1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Vol</a:t>
            </a:r>
            <a:r>
              <a:rPr lang="de-DE" dirty="0"/>
              <a:t> in </a:t>
            </a:r>
            <a:r>
              <a:rPr lang="de-DE" dirty="0" err="1"/>
              <a:t>Mio</a:t>
            </a:r>
            <a:r>
              <a:rPr lang="de-DE" dirty="0"/>
              <a:t>: 446</a:t>
            </a:r>
          </a:p>
          <a:p>
            <a:pPr marL="171450" lvl="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540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to </a:t>
            </a:r>
            <a:r>
              <a:rPr lang="de-DE" dirty="0" err="1"/>
              <a:t>obtain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= #years </a:t>
            </a:r>
            <a:r>
              <a:rPr lang="de-DE" dirty="0" err="1"/>
              <a:t>observations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to fit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03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0BBFE-AAAA-1026-4A2A-E72D9F24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B2F11BD-970A-42AD-B3B1-9EB1DD84E3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5EAEBE-0B4E-FED9-7725-5FAB9D08E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2 Rivers, 27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: 6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30 </a:t>
            </a:r>
            <a:r>
              <a:rPr lang="de-DE" dirty="0" err="1"/>
              <a:t>observations</a:t>
            </a:r>
            <a:r>
              <a:rPr lang="de-DE" dirty="0"/>
              <a:t> -&gt;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bc</a:t>
            </a:r>
            <a:r>
              <a:rPr lang="de-DE" dirty="0"/>
              <a:t> </a:t>
            </a:r>
            <a:r>
              <a:rPr lang="de-DE" dirty="0" err="1"/>
              <a:t>pretty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infor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/>
              <a:t>After </a:t>
            </a:r>
            <a:r>
              <a:rPr lang="de-DE" dirty="0" err="1"/>
              <a:t>removing</a:t>
            </a:r>
            <a:r>
              <a:rPr lang="de-DE" dirty="0"/>
              <a:t>: 2 Rivers, 21 </a:t>
            </a:r>
            <a:r>
              <a:rPr lang="de-DE" dirty="0" err="1"/>
              <a:t>stations</a:t>
            </a:r>
            <a:r>
              <a:rPr lang="de-DE" dirty="0"/>
              <a:t>: Donau: 9, Isar 12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54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2 </a:t>
            </a:r>
            <a:r>
              <a:rPr lang="de-DE" dirty="0" err="1"/>
              <a:t>stations</a:t>
            </a:r>
            <a:r>
              <a:rPr lang="de-DE" dirty="0"/>
              <a:t> </a:t>
            </a:r>
            <a:r>
              <a:rPr lang="de-DE" dirty="0" err="1"/>
              <a:t>nobs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44 and 50</a:t>
            </a:r>
          </a:p>
          <a:p>
            <a:pPr marL="171450" indent="-171450">
              <a:buFontTx/>
              <a:buChar char="-"/>
            </a:pPr>
            <a:r>
              <a:rPr lang="de-DE" dirty="0"/>
              <a:t>In total,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1122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river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Donau: 3510 -&gt;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11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peak</a:t>
            </a:r>
            <a:r>
              <a:rPr lang="de-DE" dirty="0"/>
              <a:t> in Isar: ~4 </a:t>
            </a:r>
            <a:r>
              <a:rPr lang="de-DE" dirty="0" err="1"/>
              <a:t>bathtubs</a:t>
            </a:r>
            <a:r>
              <a:rPr lang="de-DE" dirty="0"/>
              <a:t>/s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Donau: 6824 -&gt;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2068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46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1988)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</a:t>
            </a:r>
            <a:r>
              <a:rPr lang="de-DE" dirty="0" err="1"/>
              <a:t>vol</a:t>
            </a:r>
            <a:r>
              <a:rPr lang="de-DE" dirty="0"/>
              <a:t> in Isar: 548 x Therme </a:t>
            </a:r>
            <a:r>
              <a:rPr lang="de-DE" dirty="0" err="1"/>
              <a:t>Erdingen</a:t>
            </a:r>
            <a:r>
              <a:rPr lang="de-DE" dirty="0"/>
              <a:t> (Flood </a:t>
            </a:r>
            <a:r>
              <a:rPr lang="de-DE" dirty="0" err="1"/>
              <a:t>took</a:t>
            </a:r>
            <a:r>
              <a:rPr lang="de-DE" dirty="0"/>
              <a:t> 48 </a:t>
            </a:r>
            <a:r>
              <a:rPr lang="de-DE" dirty="0" err="1"/>
              <a:t>days</a:t>
            </a:r>
            <a:r>
              <a:rPr lang="de-DE" dirty="0"/>
              <a:t>; in </a:t>
            </a:r>
            <a:r>
              <a:rPr lang="de-DE" dirty="0" err="1"/>
              <a:t>year</a:t>
            </a:r>
            <a:r>
              <a:rPr lang="de-DE" dirty="0"/>
              <a:t> 1999)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 Duration Donau: 87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Max Duration in Isar: 56 </a:t>
            </a:r>
            <a:r>
              <a:rPr lang="de-DE" dirty="0" err="1"/>
              <a:t>days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Duration </a:t>
            </a:r>
            <a:r>
              <a:rPr lang="de-DE" dirty="0" err="1"/>
              <a:t>Reminder</a:t>
            </a:r>
            <a:r>
              <a:rPr lang="de-DE" dirty="0"/>
              <a:t>: A </a:t>
            </a:r>
            <a:r>
              <a:rPr lang="de-DE" dirty="0" err="1"/>
              <a:t>river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flooded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ist 75% </a:t>
            </a:r>
            <a:r>
              <a:rPr lang="de-DE" dirty="0" err="1"/>
              <a:t>quantile</a:t>
            </a:r>
            <a:r>
              <a:rPr lang="de-DE" dirty="0"/>
              <a:t>;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87 bzw. 56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discharge</a:t>
            </a:r>
            <a:r>
              <a:rPr lang="de-DE" dirty="0"/>
              <a:t> to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75% </a:t>
            </a:r>
            <a:r>
              <a:rPr lang="de-DE" dirty="0" err="1"/>
              <a:t>quantile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5A9C7E-2A25-2C1D-9092-CD6D37E6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336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49BB-B55C-17CE-C8A7-6344D6E31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146BE2C-448F-195D-AA20-301A859B4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AFC5318-38F0-B093-4E5E-45EE3045A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Boxplots: </a:t>
            </a:r>
          </a:p>
          <a:p>
            <a:pPr marL="171450" indent="-171450">
              <a:buFontTx/>
              <a:buChar char="-"/>
            </a:pPr>
            <a:r>
              <a:rPr lang="de-DE" dirty="0"/>
              <a:t>Distribution </a:t>
            </a:r>
            <a:r>
              <a:rPr lang="de-DE" dirty="0" err="1"/>
              <a:t>for</a:t>
            </a:r>
            <a:r>
              <a:rPr lang="de-DE" dirty="0"/>
              <a:t> all Kendall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Tau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 in Isar,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0 (Mittenwald)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Important</a:t>
            </a:r>
            <a:r>
              <a:rPr lang="de-DE" dirty="0"/>
              <a:t> to 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/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distrinct</a:t>
            </a:r>
            <a:r>
              <a:rPr lang="de-DE" dirty="0"/>
              <a:t> </a:t>
            </a: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(Like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Volume-Duration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far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Volume-Peak, </a:t>
            </a:r>
            <a:r>
              <a:rPr lang="de-DE" dirty="0" err="1"/>
              <a:t>then</a:t>
            </a:r>
            <a:r>
              <a:rPr lang="de-DE" dirty="0"/>
              <a:t> Duration-Peak. This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rivers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Black Dots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taus</a:t>
            </a:r>
            <a:r>
              <a:rPr lang="de-DE" dirty="0"/>
              <a:t> </a:t>
            </a:r>
            <a:r>
              <a:rPr lang="de-DE" dirty="0" err="1"/>
              <a:t>observed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. And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degree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variables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such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Different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quantiles</a:t>
            </a:r>
            <a:r>
              <a:rPr lang="de-DE" dirty="0"/>
              <a:t> to </a:t>
            </a:r>
            <a:r>
              <a:rPr lang="de-DE" dirty="0" err="1"/>
              <a:t>define</a:t>
            </a:r>
            <a:r>
              <a:rPr lang="de-DE" dirty="0"/>
              <a:t> a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large </a:t>
            </a:r>
            <a:r>
              <a:rPr lang="de-DE" dirty="0" err="1"/>
              <a:t>threshold</a:t>
            </a:r>
            <a:r>
              <a:rPr lang="de-DE" dirty="0"/>
              <a:t>, Peak-Volume </a:t>
            </a:r>
            <a:r>
              <a:rPr lang="de-DE" dirty="0" err="1"/>
              <a:t>dependence</a:t>
            </a:r>
            <a:r>
              <a:rPr lang="de-DE" dirty="0"/>
              <a:t> INCREASES </a:t>
            </a:r>
            <a:r>
              <a:rPr lang="de-DE" dirty="0" err="1"/>
              <a:t>while</a:t>
            </a:r>
            <a:r>
              <a:rPr lang="de-DE" dirty="0"/>
              <a:t> (</a:t>
            </a:r>
            <a:r>
              <a:rPr lang="de-DE" dirty="0" err="1"/>
              <a:t>paper</a:t>
            </a:r>
            <a:r>
              <a:rPr lang="de-DE" dirty="0"/>
              <a:t> p 1162)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behavior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Munich </a:t>
            </a:r>
            <a:r>
              <a:rPr lang="de-DE" dirty="0" err="1"/>
              <a:t>station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also hold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stations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VERY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violation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NACs</a:t>
            </a:r>
          </a:p>
          <a:p>
            <a:pPr marL="171450" indent="-171450">
              <a:buFontTx/>
              <a:buChar char="-"/>
            </a:pPr>
            <a:r>
              <a:rPr lang="de-DE" dirty="0"/>
              <a:t>Here </a:t>
            </a:r>
            <a:r>
              <a:rPr lang="de-DE" dirty="0" err="1"/>
              <a:t>critizing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NACs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scatterplots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variables.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to their,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Thus,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NACs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applicable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?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simulation</a:t>
            </a:r>
            <a:r>
              <a:rPr lang="de-DE" dirty="0"/>
              <a:t> 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NAC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vine</a:t>
            </a:r>
            <a:r>
              <a:rPr lang="de-DE" dirty="0"/>
              <a:t> DGP</a:t>
            </a:r>
          </a:p>
          <a:p>
            <a:pPr marL="457200" lvl="1" indent="0">
              <a:buFontTx/>
              <a:buNone/>
            </a:pPr>
            <a:r>
              <a:rPr lang="de-DE" dirty="0"/>
              <a:t>&gt;&gt; This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to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 </a:t>
            </a:r>
          </a:p>
          <a:p>
            <a:pPr marL="457200" lvl="1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5931F3-3E4B-946B-FA63-BCF151B51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67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E09AE-2F22-C9EB-B128-AF3D52415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7F2AFBE-F11C-9AC3-9426-002144276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680EF73-F4C1-3CA5-8E1F-26D9C5F13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Quick </a:t>
            </a:r>
            <a:r>
              <a:rPr lang="de-DE" dirty="0" err="1"/>
              <a:t>reminder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cdf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uniform </a:t>
            </a:r>
            <a:r>
              <a:rPr lang="de-DE" dirty="0" err="1"/>
              <a:t>margins</a:t>
            </a:r>
            <a:r>
              <a:rPr lang="de-DE" dirty="0"/>
              <a:t> (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just a </a:t>
            </a:r>
            <a:r>
              <a:rPr lang="de-DE" dirty="0" err="1"/>
              <a:t>function</a:t>
            </a:r>
            <a:r>
              <a:rPr lang="de-DE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Allows</a:t>
            </a:r>
            <a:r>
              <a:rPr lang="de-DE" dirty="0"/>
              <a:t> to </a:t>
            </a:r>
            <a:r>
              <a:rPr lang="de-DE" dirty="0" err="1"/>
              <a:t>decouple</a:t>
            </a:r>
            <a:r>
              <a:rPr lang="de-DE" dirty="0"/>
              <a:t> marginal </a:t>
            </a:r>
            <a:r>
              <a:rPr lang="de-DE" dirty="0" err="1"/>
              <a:t>distribution</a:t>
            </a:r>
            <a:r>
              <a:rPr lang="de-DE" dirty="0"/>
              <a:t> and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strucutre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multiple </a:t>
            </a:r>
            <a:r>
              <a:rPr lang="de-DE" dirty="0" err="1"/>
              <a:t>weels</a:t>
            </a:r>
            <a:r>
              <a:rPr lang="de-DE" dirty="0"/>
              <a:t> to </a:t>
            </a:r>
            <a:r>
              <a:rPr lang="de-DE" dirty="0" err="1"/>
              <a:t>tweak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Symmetry</a:t>
            </a:r>
            <a:r>
              <a:rPr lang="de-DE" dirty="0"/>
              <a:t> in a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Here: Focus on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These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exchangeable</a:t>
            </a:r>
            <a:r>
              <a:rPr lang="de-DE" dirty="0">
                <a:sym typeface="Wingdings" panose="05000000000000000000" pitchFamily="2" charset="2"/>
              </a:rPr>
              <a:t> (More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during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 err="1">
                <a:sym typeface="Wingdings" panose="05000000000000000000" pitchFamily="2" charset="2"/>
              </a:rPr>
              <a:t>Speaking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generators</a:t>
            </a:r>
            <a:r>
              <a:rPr lang="de-DE" dirty="0">
                <a:sym typeface="Wingdings" panose="05000000000000000000" pitchFamily="2" charset="2"/>
              </a:rPr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Generators </a:t>
            </a:r>
            <a:r>
              <a:rPr lang="de-DE" dirty="0" err="1">
                <a:sym typeface="Wingdings" panose="05000000000000000000" pitchFamily="2" charset="2"/>
              </a:rPr>
              <a:t>define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family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Again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another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slide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These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refer</a:t>
            </a:r>
            <a:r>
              <a:rPr lang="de-DE" dirty="0"/>
              <a:t> to bivariate </a:t>
            </a:r>
            <a:r>
              <a:rPr lang="de-DE" dirty="0" err="1"/>
              <a:t>consideration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Building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the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/>
              <a:t>Different </a:t>
            </a:r>
            <a:r>
              <a:rPr lang="de-DE" dirty="0" err="1"/>
              <a:t>Nesting</a:t>
            </a:r>
            <a:r>
              <a:rPr lang="de-DE" dirty="0"/>
              <a:t> / </a:t>
            </a:r>
            <a:r>
              <a:rPr lang="de-DE" dirty="0" err="1"/>
              <a:t>Conditioning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different </a:t>
            </a:r>
            <a:r>
              <a:rPr lang="de-DE" dirty="0" err="1"/>
              <a:t>Copula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copulas</a:t>
            </a:r>
            <a:endParaRPr lang="de-DE" dirty="0"/>
          </a:p>
          <a:p>
            <a:pPr marL="171450" lvl="0" indent="-171450">
              <a:buFontTx/>
              <a:buChar char="-"/>
            </a:pP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math</a:t>
            </a:r>
            <a:r>
              <a:rPr lang="de-DE" dirty="0"/>
              <a:t> heavy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„</a:t>
            </a:r>
            <a:r>
              <a:rPr lang="de-DE" dirty="0" err="1"/>
              <a:t>Sklar‘s</a:t>
            </a:r>
            <a:r>
              <a:rPr lang="de-DE" dirty="0"/>
              <a:t> Theorem“ on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Goal </a:t>
            </a:r>
            <a:r>
              <a:rPr lang="de-DE" dirty="0" err="1"/>
              <a:t>here</a:t>
            </a:r>
            <a:r>
              <a:rPr lang="de-DE" dirty="0"/>
              <a:t>: Keep </a:t>
            </a:r>
            <a:r>
              <a:rPr lang="de-DE" dirty="0" err="1"/>
              <a:t>low</a:t>
            </a:r>
            <a:r>
              <a:rPr lang="de-DE" dirty="0"/>
              <a:t> in </a:t>
            </a:r>
            <a:r>
              <a:rPr lang="de-DE" dirty="0" err="1"/>
              <a:t>math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/>
              <a:t>Thus: 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blox</a:t>
            </a:r>
            <a:r>
              <a:rPr lang="de-DE" dirty="0"/>
              <a:t> and </a:t>
            </a:r>
            <a:r>
              <a:rPr lang="de-DE" dirty="0" err="1"/>
              <a:t>of</a:t>
            </a:r>
            <a:r>
              <a:rPr lang="de-DE" dirty="0"/>
              <a:t> bivariate </a:t>
            </a:r>
            <a:r>
              <a:rPr lang="de-DE" dirty="0" err="1"/>
              <a:t>copula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aforementioned</a:t>
            </a:r>
            <a:r>
              <a:rPr lang="de-DE" dirty="0"/>
              <a:t> </a:t>
            </a:r>
            <a:r>
              <a:rPr lang="de-DE" dirty="0" err="1"/>
              <a:t>propertie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884367-367D-3723-A2B3-38B4DEFB6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CB81-1B2D-7E88-DE62-D136C88D6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7A1ABD-2581-1695-BC8B-E16FD6596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746EB56-49BF-B9C9-86C2-72ECB53AC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?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?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diving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to 1. 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PIT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Discussed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Interim </a:t>
            </a:r>
            <a:r>
              <a:rPr lang="de-DE" dirty="0" err="1"/>
              <a:t>meeting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not </a:t>
            </a:r>
            <a:r>
              <a:rPr lang="de-DE" dirty="0" err="1"/>
              <a:t>remeber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: Just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exists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such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0,1 </a:t>
            </a:r>
            <a:r>
              <a:rPr lang="de-DE" dirty="0" err="1"/>
              <a:t>domain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to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: Clayton, Frank and Gumbel</a:t>
            </a:r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their </a:t>
            </a:r>
            <a:r>
              <a:rPr lang="de-DE" dirty="0" err="1"/>
              <a:t>generators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top </a:t>
            </a:r>
            <a:r>
              <a:rPr lang="de-DE" dirty="0" err="1"/>
              <a:t>row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Imagine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plug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variables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jointly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copula</a:t>
            </a:r>
            <a:r>
              <a:rPr lang="de-DE" dirty="0"/>
              <a:t> (See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in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 on)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a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and </a:t>
            </a:r>
            <a:r>
              <a:rPr lang="de-DE" dirty="0" err="1"/>
              <a:t>estimating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copulas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marL="1085850" lvl="2" indent="-171450">
              <a:buFontTx/>
              <a:buChar char="-"/>
            </a:pPr>
            <a:r>
              <a:rPr lang="de-DE" dirty="0"/>
              <a:t>Copulas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correlation</a:t>
            </a:r>
            <a:endParaRPr lang="de-DE" dirty="0"/>
          </a:p>
          <a:p>
            <a:pPr marL="1085850" lvl="2" indent="-1714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PARAMETER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connected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, tau = 0.1) on </a:t>
            </a:r>
            <a:r>
              <a:rPr lang="de-DE" dirty="0" err="1"/>
              <a:t>the</a:t>
            </a:r>
            <a:r>
              <a:rPr lang="de-DE" dirty="0"/>
              <a:t> top</a:t>
            </a:r>
          </a:p>
          <a:p>
            <a:pPr marL="171450" lvl="0" indent="-171450">
              <a:buFontTx/>
              <a:buChar char="-"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change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But </a:t>
            </a:r>
            <a:r>
              <a:rPr lang="de-DE" dirty="0" err="1"/>
              <a:t>more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correlation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/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Finally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exchangeability</a:t>
            </a:r>
            <a:r>
              <a:rPr lang="de-DE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de-DE" dirty="0"/>
              <a:t>In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, </a:t>
            </a:r>
            <a:r>
              <a:rPr lang="de-DE" dirty="0" err="1"/>
              <a:t>imagine</a:t>
            </a:r>
            <a:r>
              <a:rPr lang="de-DE" dirty="0"/>
              <a:t> a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bottom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to top </a:t>
            </a:r>
            <a:r>
              <a:rPr lang="de-DE" dirty="0" err="1"/>
              <a:t>right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axis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symmetric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implies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variables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plugged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do not matter (More on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AC)</a:t>
            </a:r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628650" lvl="1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Learning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generators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Gumbel, Clayton, Frank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generators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Generator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paramter</a:t>
            </a:r>
            <a:r>
              <a:rPr lang="de-DE" dirty="0"/>
              <a:t> bzw. on tau</a:t>
            </a:r>
          </a:p>
          <a:p>
            <a:pPr marL="171450" indent="-171450">
              <a:buFontTx/>
              <a:buChar char="-"/>
            </a:pPr>
            <a:r>
              <a:rPr lang="de-DE" dirty="0"/>
              <a:t>&gt;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/ tau and </a:t>
            </a:r>
            <a:r>
              <a:rPr lang="de-DE" dirty="0" err="1"/>
              <a:t>asuming</a:t>
            </a:r>
            <a:r>
              <a:rPr lang="de-DE" dirty="0"/>
              <a:t> a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family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BIVARIATE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&gt; Plot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/ </a:t>
            </a:r>
            <a:r>
              <a:rPr lang="de-DE" dirty="0" err="1"/>
              <a:t>tail</a:t>
            </a:r>
            <a:r>
              <a:rPr lang="de-DE" dirty="0"/>
              <a:t> </a:t>
            </a:r>
            <a:r>
              <a:rPr lang="de-DE" dirty="0" err="1"/>
              <a:t>dependence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!! Add 1-u and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copula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appendix</a:t>
            </a:r>
            <a:r>
              <a:rPr lang="de-DE" dirty="0"/>
              <a:t>!</a:t>
            </a:r>
          </a:p>
          <a:p>
            <a:pPr marL="171450" indent="-171450">
              <a:buFontTx/>
              <a:buChar char="-"/>
            </a:pPr>
            <a:r>
              <a:rPr lang="de-DE" dirty="0"/>
              <a:t>!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mention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x –</a:t>
            </a:r>
            <a:r>
              <a:rPr lang="de-DE" dirty="0" err="1"/>
              <a:t>axes</a:t>
            </a:r>
            <a:r>
              <a:rPr lang="de-DE" dirty="0"/>
              <a:t>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plots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C1B9E-CF3C-AA36-C7C4-6E1DE327B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EE22E-D4F1-40D7-A03F-1C7960DE94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78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C66EEA-D54C-2D4F-56D1-562848C21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D799AC8-4EC9-1D15-FC49-3D2364F0F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52663-A942-E17A-12DD-CCEC7285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13F48-E9B0-4261-A8A9-25FD6301B39F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16FAE2-6F1B-7CD9-1B54-DA07D2F6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B10A28-DC58-645B-1428-80C2DBEB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098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E62A5-6B04-D881-4BDE-90C2493B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E1E4E0-FA27-FE4D-0B1C-D61BE2F1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A6E421-F430-802E-61B9-A294A7B3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E4AE6-3CF7-46ED-B7D9-F1B70E7D259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0A9AB-C6C5-BF7B-1EC8-22C0A3F5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95FF3-6DAD-8716-FE99-36272FB53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33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178F57-BC36-4B50-BDA0-109C27338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92FE56F-31FC-1E0B-15EF-83B70D4CA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370BE-0E80-7CA1-4592-84189C1F0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2E526-D376-4AE1-A7EF-8B4FF064C1B8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5FDE62-FF32-0460-F469-F910AF07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CD0083-AF7A-BB14-D0CA-91D9A461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49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F1DA93-5A72-F1D5-B73F-071BF874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53F-29CC-4295-B035-218EFEB5F64D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30879F-EDEB-2D9A-67A7-94C77B55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D88B72-3583-163D-C805-F2EB1B41E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7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3711F4-78E4-827A-2FF7-0095EBA4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63D0F8-D717-6C17-5096-51C12EF32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5695EE-8D09-125C-826B-AC1FB61B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BF36-7799-464D-AA32-7EBC8E168520}" type="datetime1">
              <a:rPr lang="de-DE" smtClean="0"/>
              <a:t>16.03.2025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437683-0F29-87C9-338D-20A093A5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A7B16-B1EE-7681-9B1A-2B91298A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3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842215-1B0F-A0BF-0682-BE43939F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90970-73FE-C312-64F0-53DF7C7C3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5BD59A-E3C2-F188-ABF5-1DC505AD7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A2B5E5E-6DC6-E421-F780-9ABA1629F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F0027-1CFA-491F-A0D8-11724900D571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EBEB18-92E7-43B3-3A31-751FB2D54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2F2BAD-9DF7-AD72-E353-AB98D273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9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242E2-02E9-9593-E232-0A39059E9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292ADF-9574-5A29-47A3-C041EAE1B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F2B438-C265-91A7-55DE-9AA91CECBC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2FC2D1-00AB-66D2-DDDB-DD14899B8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4B5712E-A5EF-9E4B-7A25-1C648F678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916DAD-4EB8-D1DE-F342-8130A84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4909C-3186-4C9A-9735-689710E7D8C7}" type="datetime1">
              <a:rPr lang="de-DE" smtClean="0"/>
              <a:t>16.03.2025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B6F41C1-30A4-A2BE-BEC9-D56603B8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D7A6AC-78D3-E397-7E30-7B77A54D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0016A-44B1-12BC-8F07-610EBB32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59F177-1A07-74A3-66A6-71556F54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5DB2E-02FC-45F9-A60F-8A84B20D0650}" type="datetime1">
              <a:rPr lang="de-DE" smtClean="0"/>
              <a:t>16.03.2025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09005C-91FD-D819-17F9-0FD025BF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57BFF6-B69D-D144-71E0-73BC7596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4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2C768C-AB29-7156-B4FD-E07C32EC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27F7-A57B-47D6-A6B3-14E3F79494EC}" type="datetime1">
              <a:rPr lang="de-DE" smtClean="0"/>
              <a:t>16.03.2025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0E81A2-A53A-2B55-1F6D-2EB714B8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8F6C05-8F86-CA45-AF83-0B844C45E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825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2E9D6-90CD-51D2-4218-B3B4AE38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168E07-8449-A6BA-D876-3C425D3E5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266F5-BD2B-C033-52F6-EB433D655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BFE316-3B9A-5E98-573F-AC2663185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1C29-2A68-4B6D-A254-50AB0A51056A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1AD727-2304-E5D7-0A0C-4EFE32D5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F1B015-9E13-1E41-EE94-40ECF58F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14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379FD8-B3B6-BF5C-37E8-FB7B1777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17ECA1-1BE7-7AF6-452D-51E4C4DF1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4148DB-2B5C-3B67-D0C9-44BFBC6EF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75C033-D2F2-98D0-F3F8-07AA496E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837AE-FB2D-4FE1-BBA4-0208BCDBB9BD}" type="datetime1">
              <a:rPr lang="de-DE" smtClean="0"/>
              <a:t>16.03.2025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2A2EE8F-CC96-6B33-A2C1-FD2C29FC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Asymmetric copulas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E2FD7B-1827-D60D-093B-186CEF43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119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83A1B5-E629-BEDD-6F43-9DD7A4A4B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3A8DAA-645B-4CBE-8996-38E4B272E068}" type="datetime1">
              <a:rPr lang="de-DE" smtClean="0"/>
              <a:t>16.03.2025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6147DE-B967-F2CF-52D6-27979F866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AA79CE-019B-C0BA-787B-B9FA59876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07AAEC-40E8-46A9-8D34-BCC2C13BE5F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071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5DCFB-95D7-B3CB-3230-AFEFA6A3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0C6390F-1301-68AF-B955-2719753CEBD0}"/>
              </a:ext>
            </a:extLst>
          </p:cNvPr>
          <p:cNvSpPr/>
          <p:nvPr/>
        </p:nvSpPr>
        <p:spPr>
          <a:xfrm>
            <a:off x="0" y="2162863"/>
            <a:ext cx="12192000" cy="25322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/>
              <a:t>Asymmetric copula in multivariate flood frequency analysis</a:t>
            </a:r>
            <a:endParaRPr lang="de-DE" sz="54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D2D05DF-FD2A-385E-5F04-C44339C4EA3F}"/>
              </a:ext>
            </a:extLst>
          </p:cNvPr>
          <p:cNvSpPr/>
          <p:nvPr/>
        </p:nvSpPr>
        <p:spPr>
          <a:xfrm>
            <a:off x="-104173" y="6164290"/>
            <a:ext cx="12192000" cy="16377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/>
              <a:t>Hannes Grün, Robin Schüttpelz</a:t>
            </a:r>
          </a:p>
        </p:txBody>
      </p:sp>
    </p:spTree>
    <p:extLst>
      <p:ext uri="{BB962C8B-B14F-4D97-AF65-F5344CB8AC3E}">
        <p14:creationId xmlns:p14="http://schemas.microsoft.com/office/powerpoint/2010/main" val="1357975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6E5F-9FD2-C992-B26D-E873F0A6A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99AE6932-5CB5-1874-241A-62ED39010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A2A0C-B06A-A62E-9435-DEFAE70E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639F398-464A-130F-53AC-5126C026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0D6780-2769-EBE0-E8C4-8B74EF69652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</p:spTree>
    <p:extLst>
      <p:ext uri="{BB962C8B-B14F-4D97-AF65-F5344CB8AC3E}">
        <p14:creationId xmlns:p14="http://schemas.microsoft.com/office/powerpoint/2010/main" val="273118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540E-8421-1E37-28E2-2472514D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0277ADA-0E29-D8B5-CC01-EFB9A7404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F8E1013-A45B-F343-FC35-1AAF1F55B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DCCF91F-2D06-2C30-760E-FEE19D67362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3510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1190 [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11.6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3.94 [bt*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6824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1808 [Mio.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>
                <a:extLst>
                  <a:ext uri="{FF2B5EF4-FFF2-40B4-BE49-F238E27FC236}">
                    <a16:creationId xmlns:a16="http://schemas.microsoft.com/office/drawing/2014/main" id="{2E9DC426-9982-86C3-89DD-A2516C702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877666"/>
                  </p:ext>
                </p:extLst>
              </p:nvPr>
            </p:nvGraphicFramePr>
            <p:xfrm>
              <a:off x="1435099" y="2052258"/>
              <a:ext cx="9321801" cy="32587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07267">
                      <a:extLst>
                        <a:ext uri="{9D8B030D-6E8A-4147-A177-3AD203B41FA5}">
                          <a16:colId xmlns:a16="http://schemas.microsoft.com/office/drawing/2014/main" val="3621077351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1629160149"/>
                        </a:ext>
                      </a:extLst>
                    </a:gridCol>
                    <a:gridCol w="3107267">
                      <a:extLst>
                        <a:ext uri="{9D8B030D-6E8A-4147-A177-3AD203B41FA5}">
                          <a16:colId xmlns:a16="http://schemas.microsoft.com/office/drawing/2014/main" val="212451250"/>
                        </a:ext>
                      </a:extLst>
                    </a:gridCol>
                  </a:tblGrid>
                  <a:tr h="465535">
                    <a:tc>
                      <a:txBody>
                        <a:bodyPr/>
                        <a:lstStyle/>
                        <a:p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Donau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Isar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826403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r>
                            <a:rPr lang="de-DE" sz="2000" dirty="0" err="1"/>
                            <a:t>Stations</a:t>
                          </a:r>
                          <a:endParaRPr lang="de-DE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1058291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Peak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205195" r="-100784" b="-4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205195" r="-784" b="-405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800274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309211" r="-100784" b="-3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309211" r="-784" b="-3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6008740"/>
                      </a:ext>
                    </a:extLst>
                  </a:tr>
                  <a:tr h="465535">
                    <a:tc rowSpan="2">
                      <a:txBody>
                        <a:bodyPr/>
                        <a:lstStyle/>
                        <a:p>
                          <a:r>
                            <a:rPr lang="de-DE" sz="2000" dirty="0"/>
                            <a:t>Max. Volume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196" t="-403896" r="-100784" b="-2064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200196" t="-403896" r="-784" b="-206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5849810"/>
                      </a:ext>
                    </a:extLst>
                  </a:tr>
                  <a:tr h="465535"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2068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548 [</a:t>
                          </a:r>
                          <a:r>
                            <a:rPr lang="de-DE" sz="2000" dirty="0" err="1"/>
                            <a:t>te</a:t>
                          </a:r>
                          <a:r>
                            <a:rPr lang="de-DE" sz="2000" dirty="0"/>
                            <a:t>**]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319250"/>
                      </a:ext>
                    </a:extLst>
                  </a:tr>
                  <a:tr h="46553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/>
                            <a:t>Max. Duration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87.6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de-DE" sz="2000" dirty="0"/>
                            <a:t>55.8 [</a:t>
                          </a:r>
                          <a:r>
                            <a:rPr lang="de-DE" sz="2000" dirty="0" err="1"/>
                            <a:t>days</a:t>
                          </a:r>
                          <a:r>
                            <a:rPr lang="de-DE" sz="2000" dirty="0"/>
                            <a:t>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65379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hteck 4">
            <a:extLst>
              <a:ext uri="{FF2B5EF4-FFF2-40B4-BE49-F238E27FC236}">
                <a16:creationId xmlns:a16="http://schemas.microsoft.com/office/drawing/2014/main" id="{A27102EC-CA84-DF9B-D87A-926608D98085}"/>
              </a:ext>
            </a:extLst>
          </p:cNvPr>
          <p:cNvSpPr/>
          <p:nvPr/>
        </p:nvSpPr>
        <p:spPr>
          <a:xfrm>
            <a:off x="1435099" y="5311004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bt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</a:t>
            </a:r>
            <a:r>
              <a:rPr lang="de-DE" sz="1100" dirty="0" err="1">
                <a:solidFill>
                  <a:schemeClr val="tx1"/>
                </a:solidFill>
              </a:rPr>
              <a:t>bathtub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  <a:p>
            <a:r>
              <a:rPr lang="de-DE" sz="1100" dirty="0">
                <a:solidFill>
                  <a:schemeClr val="tx1"/>
                </a:solidFill>
              </a:rPr>
              <a:t>**</a:t>
            </a:r>
            <a:r>
              <a:rPr lang="de-DE" sz="1100" dirty="0" err="1">
                <a:solidFill>
                  <a:schemeClr val="tx1"/>
                </a:solidFill>
              </a:rPr>
              <a:t>te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denotes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unit</a:t>
            </a:r>
            <a:r>
              <a:rPr lang="de-DE" sz="1100" dirty="0">
                <a:solidFill>
                  <a:schemeClr val="tx1"/>
                </a:solidFill>
              </a:rPr>
              <a:t> „Therme </a:t>
            </a:r>
            <a:r>
              <a:rPr lang="de-DE" sz="1100" dirty="0" err="1">
                <a:solidFill>
                  <a:schemeClr val="tx1"/>
                </a:solidFill>
              </a:rPr>
              <a:t>Erdingen</a:t>
            </a:r>
            <a:r>
              <a:rPr lang="de-DE" sz="1100" dirty="0">
                <a:solidFill>
                  <a:schemeClr val="tx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4801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4AFF-1F39-84F8-F6A5-FF9C1927C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, Tex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2AFB566-1C0A-C174-57F3-3D1E6CD94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669"/>
            <a:ext cx="12192000" cy="4064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008277B-D4B7-D1C5-F86E-85DD7FA8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E977F55-975C-9ACC-A0CD-F2A40A12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7FCEAE1-0ABF-B1DE-AD8F-055D190C268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</a:t>
            </a:r>
            <a:r>
              <a:rPr lang="de-DE" sz="5400" dirty="0" err="1"/>
              <a:t>Correlation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73591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1B6-08AE-1A6A-27C7-AA80374EB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321E83-7DF1-0D4C-1945-67E8B83C1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39B19B9-B8E3-6560-7F50-5570D57E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DBA27B-7005-DCD8-1066-5483388950B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E26916-BCF7-E61C-F15D-7C443A041146}"/>
              </a:ext>
            </a:extLst>
          </p:cNvPr>
          <p:cNvSpPr txBox="1"/>
          <p:nvPr/>
        </p:nvSpPr>
        <p:spPr>
          <a:xfrm>
            <a:off x="553173" y="1926398"/>
            <a:ext cx="1108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(Fully) </a:t>
            </a:r>
            <a:r>
              <a:rPr lang="de-DE" dirty="0" err="1"/>
              <a:t>Nested</a:t>
            </a:r>
            <a:r>
              <a:rPr lang="de-DE" dirty="0"/>
              <a:t> </a:t>
            </a:r>
            <a:r>
              <a:rPr lang="de-DE" dirty="0" err="1"/>
              <a:t>Archimedean</a:t>
            </a:r>
            <a:r>
              <a:rPr lang="de-DE" dirty="0"/>
              <a:t> </a:t>
            </a:r>
            <a:r>
              <a:rPr lang="de-DE" dirty="0" err="1"/>
              <a:t>Copulae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Vine </a:t>
            </a:r>
            <a:r>
              <a:rPr lang="de-DE" dirty="0" err="1"/>
              <a:t>Copulae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718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50269-9D23-984D-C501-F78D842C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7399EE4-27E7-716D-C54B-5C87F8D0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BC8104-3FEC-A01B-63D8-507C9E07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74FF3A-C3C8-5C5B-CB97-9E34B75F1D6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9" name="Grafik 8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EEF1424-1F00-5941-DB7F-133967BED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DBCB-FAA1-E818-06EB-A2A554AB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880C998-FC7B-C092-8CCB-E58F307F1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65DC737-2E58-CE5A-E049-3CF790A7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B64061C-A4B9-5C64-7F21-FEA0649E6BE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Generators</a:t>
            </a:r>
          </a:p>
        </p:txBody>
      </p:sp>
      <p:pic>
        <p:nvPicPr>
          <p:cNvPr id="6" name="Grafik 5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016AF6D-A96A-0DCE-EDEE-D85BD59FE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784341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3DF12-1BEB-F73F-455B-98DFBE942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189DE4-0465-DD3F-FC27-11393B9C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2647710-D6C6-C227-F9A2-2F4FB30F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6E7DBD-8F1F-D671-0D78-9374A148149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/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[−1]</m:t>
                          </m:r>
                        </m:sup>
                      </m:sSup>
                      <m:r>
                        <a:rPr lang="de-DE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de-DE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400" dirty="0"/>
              </a:p>
              <a:p>
                <a:pPr algn="l">
                  <a:lnSpc>
                    <a:spcPct val="200000"/>
                  </a:lnSpc>
                </a:pPr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23D492C-2A6B-8095-E4B7-745FCF036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764" y="1416411"/>
                <a:ext cx="8616471" cy="1116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5E692C6-487D-D11A-2445-282AC5DB53F2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1BFC0633-8131-D908-3C24-E8FD3B28760A}"/>
              </a:ext>
            </a:extLst>
          </p:cNvPr>
          <p:cNvSpPr/>
          <p:nvPr/>
        </p:nvSpPr>
        <p:spPr>
          <a:xfrm>
            <a:off x="2732123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D5F21AD-683C-3EFD-70DB-F7812957FA73}"/>
              </a:ext>
            </a:extLst>
          </p:cNvPr>
          <p:cNvSpPr/>
          <p:nvPr/>
        </p:nvSpPr>
        <p:spPr>
          <a:xfrm>
            <a:off x="5352179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0DA85C31-160D-D047-9020-490ECF6566BA}"/>
              </a:ext>
            </a:extLst>
          </p:cNvPr>
          <p:cNvSpPr/>
          <p:nvPr/>
        </p:nvSpPr>
        <p:spPr>
          <a:xfrm>
            <a:off x="8198140" y="4405835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3F3D125-86A1-1D04-40C3-F5E2D465897F}"/>
              </a:ext>
            </a:extLst>
          </p:cNvPr>
          <p:cNvCxnSpPr>
            <a:cxnSpLocks/>
          </p:cNvCxnSpPr>
          <p:nvPr/>
        </p:nvCxnSpPr>
        <p:spPr>
          <a:xfrm flipH="1">
            <a:off x="3110119" y="3016067"/>
            <a:ext cx="1567389" cy="13850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72B53F0-636C-75D5-4E5E-E285D83ED95E}"/>
              </a:ext>
            </a:extLst>
          </p:cNvPr>
          <p:cNvCxnSpPr>
            <a:cxnSpLocks/>
          </p:cNvCxnSpPr>
          <p:nvPr/>
        </p:nvCxnSpPr>
        <p:spPr>
          <a:xfrm>
            <a:off x="6978197" y="3052581"/>
            <a:ext cx="1576346" cy="13542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C2DB008-55E6-3EA4-26BC-79D6B7B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/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97EFBBF8-AF7B-7FD0-D75A-A679BB03F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4433" y="4538248"/>
                <a:ext cx="808298" cy="3727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/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3798297A-71EB-2C12-1B2D-5834BDDB3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377" y="4537606"/>
                <a:ext cx="808298" cy="3727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/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2FF8EC05-F74C-6F2B-65CA-122A8DD51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48" y="4537605"/>
                <a:ext cx="808298" cy="3727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4A90C3-D30C-2802-31E5-831DBC97644F}"/>
              </a:ext>
            </a:extLst>
          </p:cNvPr>
          <p:cNvCxnSpPr>
            <a:cxnSpLocks/>
          </p:cNvCxnSpPr>
          <p:nvPr/>
        </p:nvCxnSpPr>
        <p:spPr>
          <a:xfrm flipH="1">
            <a:off x="5708582" y="3301473"/>
            <a:ext cx="119270" cy="11208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37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3D79-F6BF-1F72-33BF-AE37514E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202154-B68F-1047-42D5-8B3253AF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B6533B-63C4-9450-161E-0F38523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A731B-3C85-9326-F54F-A241597FB7A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- NACs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A1F4B69-D23B-4EDA-6708-F8C0C64F5FED}"/>
                  </a:ext>
                </a:extLst>
              </p:cNvPr>
              <p:cNvSpPr txBox="1"/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de-D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D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21E6FB1-49F1-D289-56B4-AF6EAC6AA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112" y="1416487"/>
                <a:ext cx="7081776" cy="926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71EFCF3E-6BD0-D38C-8B00-993B09ABFA31}"/>
              </a:ext>
            </a:extLst>
          </p:cNvPr>
          <p:cNvSpPr/>
          <p:nvPr/>
        </p:nvSpPr>
        <p:spPr>
          <a:xfrm>
            <a:off x="4751407" y="2589467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03B8D83-DDB8-2567-C913-30601FE50F75}"/>
              </a:ext>
            </a:extLst>
          </p:cNvPr>
          <p:cNvSpPr/>
          <p:nvPr/>
        </p:nvSpPr>
        <p:spPr>
          <a:xfrm>
            <a:off x="6904298" y="3874546"/>
            <a:ext cx="2152891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BB18D40D-A4FB-BD81-83BA-3470651EE543}"/>
              </a:ext>
            </a:extLst>
          </p:cNvPr>
          <p:cNvSpPr/>
          <p:nvPr/>
        </p:nvSpPr>
        <p:spPr>
          <a:xfrm>
            <a:off x="4038600" y="3874546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767F735-4673-2177-06C5-B19DCBF8434F}"/>
              </a:ext>
            </a:extLst>
          </p:cNvPr>
          <p:cNvSpPr/>
          <p:nvPr/>
        </p:nvSpPr>
        <p:spPr>
          <a:xfrm>
            <a:off x="6191491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02B9541-C892-1911-D83E-E1E895980B4C}"/>
              </a:ext>
            </a:extLst>
          </p:cNvPr>
          <p:cNvSpPr/>
          <p:nvPr/>
        </p:nvSpPr>
        <p:spPr>
          <a:xfrm>
            <a:off x="9057189" y="5143374"/>
            <a:ext cx="712807" cy="6409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C0BB6BF-48C8-B1ED-26FE-84FC4C6901DF}"/>
              </a:ext>
            </a:extLst>
          </p:cNvPr>
          <p:cNvCxnSpPr>
            <a:endCxn id="11" idx="0"/>
          </p:cNvCxnSpPr>
          <p:nvPr/>
        </p:nvCxnSpPr>
        <p:spPr>
          <a:xfrm flipH="1">
            <a:off x="4395004" y="3230412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50D047D-9ADA-48D2-D03B-0EBD12971D16}"/>
              </a:ext>
            </a:extLst>
          </p:cNvPr>
          <p:cNvCxnSpPr/>
          <p:nvPr/>
        </p:nvCxnSpPr>
        <p:spPr>
          <a:xfrm flipH="1">
            <a:off x="6547894" y="44992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F5549D-16AC-2F96-5A15-77FF51D6F6BD}"/>
              </a:ext>
            </a:extLst>
          </p:cNvPr>
          <p:cNvCxnSpPr>
            <a:cxnSpLocks/>
          </p:cNvCxnSpPr>
          <p:nvPr/>
        </p:nvCxnSpPr>
        <p:spPr>
          <a:xfrm>
            <a:off x="9057189" y="4479440"/>
            <a:ext cx="356403" cy="6441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56A8D27-2C56-64E5-CED1-49A2E7A8D9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902372" y="3220512"/>
            <a:ext cx="1078372" cy="6540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01EE465A-1205-BDA0-C78E-4F01C26DDED7}"/>
                  </a:ext>
                </a:extLst>
              </p:cNvPr>
              <p:cNvSpPr txBox="1"/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272F5EB6-15CD-AD85-6317-42CD4E2E1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58" y="2725982"/>
                <a:ext cx="63139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5F2341AE-EA43-F103-ACA0-B77F90985636}"/>
                  </a:ext>
                </a:extLst>
              </p:cNvPr>
              <p:cNvSpPr txBox="1"/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EE5980-A4A5-6D32-74FD-576C6605E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47" y="4024357"/>
                <a:ext cx="631398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EC222E24-4F2A-0FEA-DA58-43CEDE68BCED}"/>
                  </a:ext>
                </a:extLst>
              </p:cNvPr>
              <p:cNvSpPr txBox="1"/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8E112DE1-190A-A898-6D50-1960A71A2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09" y="4010801"/>
                <a:ext cx="63139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21E80DAF-8AE1-65A3-4760-036C71E30950}"/>
                  </a:ext>
                </a:extLst>
              </p:cNvPr>
              <p:cNvSpPr txBox="1"/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722B7FC6-F6DE-1774-A69F-7B8459EBF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900" y="5279180"/>
                <a:ext cx="631398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DE4FFFCA-095B-DBCF-A46B-854F411677DD}"/>
                  </a:ext>
                </a:extLst>
              </p:cNvPr>
              <p:cNvSpPr txBox="1"/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 b="0" i="0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de-DE" sz="18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D608760-9B35-DCC0-3ECA-9583FECA0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598" y="5312155"/>
                <a:ext cx="631398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072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50AA5-A285-6CD7-D085-EA1435369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0D7E549-1740-F242-362B-40EA748F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9FEBC7-9708-3B06-6ED7-CBCB0062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028E01C-778A-BAB9-7BD7-680F51A63C5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Methods – </a:t>
            </a:r>
            <a:r>
              <a:rPr lang="de-DE" sz="5400" dirty="0" err="1"/>
              <a:t>Simplified</a:t>
            </a:r>
            <a:r>
              <a:rPr lang="de-DE" sz="5400" dirty="0"/>
              <a:t> Vines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/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066E1AC9-C722-81E2-E304-69D0C05FB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289" y="2675865"/>
                <a:ext cx="712807" cy="6409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ACE0E0A-2970-7764-40ED-7D40169BBE0E}"/>
              </a:ext>
            </a:extLst>
          </p:cNvPr>
          <p:cNvCxnSpPr>
            <a:cxnSpLocks/>
          </p:cNvCxnSpPr>
          <p:nvPr/>
        </p:nvCxnSpPr>
        <p:spPr>
          <a:xfrm flipH="1">
            <a:off x="2762124" y="2982454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/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6DBFFEFC-03AA-632C-F5C8-992A31E04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93" y="2675865"/>
                <a:ext cx="712807" cy="64094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/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66FD5282-5145-7BB8-50B3-9A754E7A4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206" y="2671135"/>
                <a:ext cx="712807" cy="64094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E5B7B07-C33B-B0DF-F3A2-03FB3DD017BE}"/>
              </a:ext>
            </a:extLst>
          </p:cNvPr>
          <p:cNvCxnSpPr>
            <a:cxnSpLocks/>
          </p:cNvCxnSpPr>
          <p:nvPr/>
        </p:nvCxnSpPr>
        <p:spPr>
          <a:xfrm flipH="1">
            <a:off x="6085028" y="2975512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/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F3FCD131-6276-307A-BFC4-E17BAF3AB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17" y="4769182"/>
                <a:ext cx="712807" cy="64094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2C71459-4CC6-62C3-F255-FA30D3B19ED9}"/>
              </a:ext>
            </a:extLst>
          </p:cNvPr>
          <p:cNvCxnSpPr>
            <a:cxnSpLocks/>
          </p:cNvCxnSpPr>
          <p:nvPr/>
        </p:nvCxnSpPr>
        <p:spPr>
          <a:xfrm flipH="1">
            <a:off x="2751152" y="5075771"/>
            <a:ext cx="2621069" cy="154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/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593CBF73-AAB5-6E3A-A58F-75EEDA638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221" y="4769182"/>
                <a:ext cx="712807" cy="6409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/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E261CAA6-8F28-BB12-489E-1A33DCAA11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959" y="2323280"/>
                <a:ext cx="712807" cy="64094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/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hteck: abgerundete Ecken 12">
                <a:extLst>
                  <a:ext uri="{FF2B5EF4-FFF2-40B4-BE49-F238E27FC236}">
                    <a16:creationId xmlns:a16="http://schemas.microsoft.com/office/drawing/2014/main" id="{7723281A-0D34-694D-5E96-383EC06062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963" y="2291509"/>
                <a:ext cx="712807" cy="64094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/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5AEE1659-4E12-8121-B320-3B956F036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82" y="4327298"/>
                <a:ext cx="712807" cy="640945"/>
              </a:xfrm>
              <a:prstGeom prst="roundRect">
                <a:avLst/>
              </a:prstGeom>
              <a:blipFill>
                <a:blip r:embed="rId10"/>
                <a:stretch>
                  <a:fillRect l="-83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/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D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13|2</m:t>
                          </m:r>
                        </m:sub>
                      </m:sSub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E272A3CA-E1CB-54AF-39B7-FF8F72D7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516" y="1602014"/>
                <a:ext cx="8940967" cy="494815"/>
              </a:xfrm>
              <a:prstGeom prst="rect">
                <a:avLst/>
              </a:prstGeom>
              <a:blipFill>
                <a:blip r:embed="rId11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/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hteck: abgerundete Ecken 15">
                <a:extLst>
                  <a:ext uri="{FF2B5EF4-FFF2-40B4-BE49-F238E27FC236}">
                    <a16:creationId xmlns:a16="http://schemas.microsoft.com/office/drawing/2014/main" id="{2BA62644-5ABB-57F2-EC5A-1D82FA411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2" y="2661981"/>
                <a:ext cx="712807" cy="640945"/>
              </a:xfrm>
              <a:prstGeom prst="roundRect">
                <a:avLst/>
              </a:prstGeom>
              <a:blipFill>
                <a:blip r:embed="rId12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/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2:</m:t>
                      </m:r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hteck: abgerundete Ecken 16">
                <a:extLst>
                  <a:ext uri="{FF2B5EF4-FFF2-40B4-BE49-F238E27FC236}">
                    <a16:creationId xmlns:a16="http://schemas.microsoft.com/office/drawing/2014/main" id="{96FCC1AE-5BA5-DEF0-F5A9-17E5A56F2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21" y="4741414"/>
                <a:ext cx="712807" cy="640945"/>
              </a:xfrm>
              <a:prstGeom prst="roundRect">
                <a:avLst/>
              </a:prstGeom>
              <a:blipFill>
                <a:blip r:embed="rId13"/>
                <a:stretch>
                  <a:fillRect l="-13333" r="-2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D29D572-2850-D4BE-803F-E8E78747A774}"/>
              </a:ext>
            </a:extLst>
          </p:cNvPr>
          <p:cNvSpPr txBox="1"/>
          <p:nvPr/>
        </p:nvSpPr>
        <p:spPr>
          <a:xfrm>
            <a:off x="560717" y="6469339"/>
            <a:ext cx="3195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Czado 2019.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741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C7B11-F1C8-292E-726A-9E5D6C63B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4DD442-F7D9-BFEC-A78F-DA5BEA4C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07301A8-0A70-37E0-909C-02EABAD7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5E2B47-02D3-A1A7-BD91-472FE000716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Setup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3CF35947-1352-BDD5-DA50-2BDE666F3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76999"/>
              </p:ext>
            </p:extLst>
          </p:nvPr>
        </p:nvGraphicFramePr>
        <p:xfrm>
          <a:off x="1502136" y="1452492"/>
          <a:ext cx="9187728" cy="435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2576">
                  <a:extLst>
                    <a:ext uri="{9D8B030D-6E8A-4147-A177-3AD203B41FA5}">
                      <a16:colId xmlns:a16="http://schemas.microsoft.com/office/drawing/2014/main" val="1974342627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552321702"/>
                    </a:ext>
                  </a:extLst>
                </a:gridCol>
                <a:gridCol w="3062576">
                  <a:extLst>
                    <a:ext uri="{9D8B030D-6E8A-4147-A177-3AD203B41FA5}">
                      <a16:colId xmlns:a16="http://schemas.microsoft.com/office/drawing/2014/main" val="1878032608"/>
                    </a:ext>
                  </a:extLst>
                </a:gridCol>
              </a:tblGrid>
              <a:tr h="399258">
                <a:tc>
                  <a:txBody>
                    <a:bodyPr/>
                    <a:lstStyle/>
                    <a:p>
                      <a:r>
                        <a:rPr lang="de-DE" dirty="0"/>
                        <a:t>Parameter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Value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788326"/>
                  </a:ext>
                </a:extLst>
              </a:tr>
              <a:tr h="39925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NAC DGP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Vine DGP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284192"/>
                  </a:ext>
                </a:extLst>
              </a:tr>
              <a:tr h="512630">
                <a:tc>
                  <a:txBody>
                    <a:bodyPr/>
                    <a:lstStyle/>
                    <a:p>
                      <a:r>
                        <a:rPr lang="de-DE" b="1" dirty="0"/>
                        <a:t>Sample </a:t>
                      </a:r>
                      <a:r>
                        <a:rPr lang="de-DE" b="1" dirty="0" err="1"/>
                        <a:t>size</a:t>
                      </a:r>
                      <a:endParaRPr lang="de-DE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15, 30, 50, 1000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8143"/>
                  </a:ext>
                </a:extLst>
              </a:tr>
              <a:tr h="1272109">
                <a:tc>
                  <a:txBody>
                    <a:bodyPr/>
                    <a:lstStyle/>
                    <a:p>
                      <a:r>
                        <a:rPr lang="de-DE" b="1" dirty="0" err="1"/>
                        <a:t>Correlation</a:t>
                      </a:r>
                      <a:r>
                        <a:rPr lang="de-DE" b="1" dirty="0"/>
                        <a:t>*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dirty="0"/>
                        <a:t>Donau:                             (0.18, 0.32, 0.81) </a:t>
                      </a:r>
                    </a:p>
                    <a:p>
                      <a:r>
                        <a:rPr lang="de-DE" dirty="0"/>
                        <a:t>Isar:                                   (0.13, 0.38, 0.69)</a:t>
                      </a:r>
                    </a:p>
                    <a:p>
                      <a:r>
                        <a:rPr lang="de-DE" dirty="0"/>
                        <a:t>Low-High-High:           (0.10, 0.80, 0.80)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Low-Med.-High:          (0.10, 0.50, 0.85)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502412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Iterations</a:t>
                      </a:r>
                      <a:r>
                        <a:rPr lang="de-DE" b="1" dirty="0"/>
                        <a:t> per </a:t>
                      </a:r>
                      <a:r>
                        <a:rPr lang="de-DE" b="1" dirty="0" err="1"/>
                        <a:t>setup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  <a:r>
                        <a:rPr lang="de-DE"/>
                        <a:t>000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99590"/>
                  </a:ext>
                </a:extLst>
              </a:tr>
              <a:tr h="884815">
                <a:tc>
                  <a:txBody>
                    <a:bodyPr/>
                    <a:lstStyle/>
                    <a:p>
                      <a:r>
                        <a:rPr lang="de-DE" b="1" dirty="0" err="1"/>
                        <a:t>Copula</a:t>
                      </a:r>
                      <a:r>
                        <a:rPr lang="de-DE" b="1" dirty="0"/>
                        <a:t> </a:t>
                      </a:r>
                      <a:r>
                        <a:rPr lang="de-DE" b="1" dirty="0" err="1"/>
                        <a:t>Families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Gumbel, Clayton, Frank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G-G-G, G-G-C, G-G-F,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80762"/>
                  </a:ext>
                </a:extLst>
              </a:tr>
            </a:tbl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4A4ACE5C-D463-39B7-92AC-06C1CFFD69A3}"/>
              </a:ext>
            </a:extLst>
          </p:cNvPr>
          <p:cNvSpPr/>
          <p:nvPr/>
        </p:nvSpPr>
        <p:spPr>
          <a:xfrm>
            <a:off x="1502136" y="5805377"/>
            <a:ext cx="3837543" cy="463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tx1"/>
                </a:solidFill>
              </a:rPr>
              <a:t>*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structure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for</a:t>
            </a:r>
            <a:r>
              <a:rPr lang="de-DE" sz="1100" dirty="0">
                <a:solidFill>
                  <a:schemeClr val="tx1"/>
                </a:solidFill>
              </a:rPr>
              <a:t> NACs </a:t>
            </a:r>
            <a:r>
              <a:rPr lang="de-DE" sz="1100" dirty="0" err="1">
                <a:solidFill>
                  <a:schemeClr val="tx1"/>
                </a:solidFill>
              </a:rPr>
              <a:t>obtained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by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building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average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over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the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two</a:t>
            </a:r>
            <a:r>
              <a:rPr lang="de-DE" sz="1100" dirty="0">
                <a:solidFill>
                  <a:schemeClr val="tx1"/>
                </a:solidFill>
              </a:rPr>
              <a:t> larger </a:t>
            </a:r>
            <a:r>
              <a:rPr lang="de-DE" sz="1100" dirty="0" err="1">
                <a:solidFill>
                  <a:schemeClr val="tx1"/>
                </a:solidFill>
              </a:rPr>
              <a:t>correlation</a:t>
            </a:r>
            <a:r>
              <a:rPr lang="de-DE" sz="1100" dirty="0">
                <a:solidFill>
                  <a:schemeClr val="tx1"/>
                </a:solidFill>
              </a:rPr>
              <a:t> </a:t>
            </a:r>
            <a:r>
              <a:rPr lang="de-DE" sz="1100" dirty="0" err="1">
                <a:solidFill>
                  <a:schemeClr val="tx1"/>
                </a:solidFill>
              </a:rPr>
              <a:t>values</a:t>
            </a:r>
            <a:endParaRPr lang="de-DE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DC16F-8D00-A75B-6F22-440A06562138}"/>
              </a:ext>
            </a:extLst>
          </p:cNvPr>
          <p:cNvSpPr txBox="1"/>
          <p:nvPr/>
        </p:nvSpPr>
        <p:spPr>
          <a:xfrm>
            <a:off x="1426233" y="6382319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Czado 2019.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200868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5DD32EA-DC3E-4C42-4042-35276EAAB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AC373E5-2AEA-9061-0487-5B00E588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5DA7D28-BD90-3A84-F872-6392C485715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Relevance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612D634-0F2D-C7F7-A766-221DB6E7DA01}"/>
              </a:ext>
            </a:extLst>
          </p:cNvPr>
          <p:cNvSpPr txBox="1">
            <a:spLocks/>
          </p:cNvSpPr>
          <p:nvPr/>
        </p:nvSpPr>
        <p:spPr>
          <a:xfrm>
            <a:off x="874143" y="15409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Floods: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severe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natural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hazards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worldwide. Floods in Bavaria in 2024 alone have caused </a:t>
            </a:r>
            <a:r>
              <a:rPr lang="en-GB" b="0" i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~ 4 bn € damages. </a:t>
            </a:r>
            <a:r>
              <a:rPr lang="en-GB" b="0" i="1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</a:t>
            </a:r>
            <a:endParaRPr lang="de-DE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Multivariate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Interdependence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flood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err="1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 characteristics.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Asymmetric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copula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Varying strength of dependence between variables,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allowing more accurate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endParaRPr lang="de-DE" i="1" dirty="0">
              <a:latin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C1C7A-021C-144B-8C5E-61FFAB26BA66}"/>
              </a:ext>
            </a:extLst>
          </p:cNvPr>
          <p:cNvSpPr txBox="1"/>
          <p:nvPr/>
        </p:nvSpPr>
        <p:spPr>
          <a:xfrm>
            <a:off x="874143" y="6356350"/>
            <a:ext cx="363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/>
              <a:t>[1] BS 2025 [2] Khajehali et al.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215364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B063-BB30-6CD1-4070-03D07011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E2401C-7E12-CD08-45B5-F88AE6F6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Grün, Schüttpelz - </a:t>
            </a:r>
            <a:r>
              <a:rPr lang="en-US" dirty="0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E1A0AC-4941-FE1A-6A94-CFF69867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57559AA-7098-854E-D491-74335E65A8C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</a:t>
            </a:r>
            <a:r>
              <a:rPr lang="de-DE" sz="5400" dirty="0" err="1"/>
              <a:t>Results</a:t>
            </a:r>
            <a:endParaRPr lang="de-DE" sz="5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ED2B22-EA97-A8BB-E398-401F0171E24D}"/>
              </a:ext>
            </a:extLst>
          </p:cNvPr>
          <p:cNvSpPr txBox="1"/>
          <p:nvPr/>
        </p:nvSpPr>
        <p:spPr>
          <a:xfrm>
            <a:off x="553173" y="1926398"/>
            <a:ext cx="110856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NAC, Vines still perform </a:t>
            </a:r>
            <a:r>
              <a:rPr lang="de-DE" dirty="0" err="1"/>
              <a:t>well</a:t>
            </a:r>
            <a:r>
              <a:rPr lang="de-DE" dirty="0"/>
              <a:t> (</a:t>
            </a:r>
            <a:r>
              <a:rPr lang="de-DE" dirty="0" err="1"/>
              <a:t>Evaluated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KLD)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Vines </a:t>
            </a:r>
            <a:r>
              <a:rPr lang="de-DE" dirty="0" err="1"/>
              <a:t>more</a:t>
            </a:r>
            <a:r>
              <a:rPr lang="de-DE" dirty="0"/>
              <a:t> flex </a:t>
            </a:r>
            <a:r>
              <a:rPr lang="de-DE" dirty="0" err="1"/>
              <a:t>than</a:t>
            </a:r>
            <a:r>
              <a:rPr lang="de-DE" dirty="0"/>
              <a:t> NAC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Reproduced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NAC and AC </a:t>
            </a:r>
            <a:r>
              <a:rPr lang="de-DE" dirty="0" err="1"/>
              <a:t>applied</a:t>
            </a:r>
            <a:r>
              <a:rPr lang="de-DE" dirty="0"/>
              <a:t> +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samples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/>
              <a:t>i.e. AC tau </a:t>
            </a:r>
            <a:r>
              <a:rPr lang="de-DE" dirty="0" err="1"/>
              <a:t>underestimates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vines</a:t>
            </a:r>
            <a:r>
              <a:rPr lang="de-DE" dirty="0"/>
              <a:t>, NACs perform </a:t>
            </a:r>
            <a:r>
              <a:rPr lang="de-DE" dirty="0" err="1"/>
              <a:t>worse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vines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Reason</a:t>
            </a:r>
            <a:r>
              <a:rPr lang="de-DE" dirty="0"/>
              <a:t>: NACs </a:t>
            </a:r>
            <a:r>
              <a:rPr lang="de-DE" dirty="0" err="1"/>
              <a:t>systematically</a:t>
            </a:r>
            <a:r>
              <a:rPr lang="de-DE" dirty="0"/>
              <a:t>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strength</a:t>
            </a:r>
            <a:endParaRPr lang="de-DE" dirty="0"/>
          </a:p>
          <a:p>
            <a:pPr marL="742950" lvl="1" indent="-285750">
              <a:buFontTx/>
              <a:buChar char="-"/>
            </a:pP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: Outer tau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2nd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vine</a:t>
            </a:r>
            <a:r>
              <a:rPr lang="de-DE" dirty="0"/>
              <a:t> tau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LOLOLOL Slide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shit</a:t>
            </a:r>
            <a:r>
              <a:rPr lang="de-DE" dirty="0"/>
              <a:t>. Fix after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plots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not 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543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BCC56-AE5C-ADC9-E4FB-D4EC182BC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FC8C72D-C911-F028-E82D-EB3332318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15BEA3-C1FF-EAA1-ED78-292AFB0F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8315C2E-B5BD-EE4F-5791-D830358AD33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Visual </a:t>
            </a:r>
            <a:r>
              <a:rPr lang="de-DE" sz="5400" dirty="0" err="1"/>
              <a:t>GoF</a:t>
            </a:r>
            <a:endParaRPr lang="de-DE" sz="5400" dirty="0"/>
          </a:p>
        </p:txBody>
      </p:sp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7D3428C2-F67E-C619-E088-57F5E1D5F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2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6AC-4D07-4181-0628-FE6E8E3EC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5E0B4B5-B26A-F745-08F6-5839BE29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7F14611-9ECB-E3A4-6E7A-1A1CF5D2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22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FDB0C20-F4B2-FE87-7127-C8DE6B980F42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- </a:t>
            </a:r>
            <a:r>
              <a:rPr lang="de-DE" sz="5400" dirty="0" err="1"/>
              <a:t>Taildep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59673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8B54B-F294-DBA9-B1DC-4F07DF320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CE1CD7-43A4-E1E3-0680-034CAC51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D22951-C445-831C-06D9-E7EFE985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B14DD3-1168-3705-D226-4D648098CDDC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Connection </a:t>
            </a:r>
            <a:r>
              <a:rPr lang="de-DE" sz="5400" dirty="0" err="1"/>
              <a:t>hydro</a:t>
            </a:r>
            <a:r>
              <a:rPr lang="de-DE" sz="5400" dirty="0"/>
              <a:t> </a:t>
            </a:r>
            <a:r>
              <a:rPr lang="de-DE" sz="5400" dirty="0" err="1"/>
              <a:t>lecture</a:t>
            </a:r>
            <a:endParaRPr lang="de-DE" sz="5400" dirty="0"/>
          </a:p>
        </p:txBody>
      </p:sp>
      <p:pic>
        <p:nvPicPr>
          <p:cNvPr id="8" name="Grafik 7" descr="Ein Bild, das Text, Diagramm, Karte, Reihe enthält.&#10;&#10;KI-generierte Inhalte können fehlerhaft sein.">
            <a:extLst>
              <a:ext uri="{FF2B5EF4-FFF2-40B4-BE49-F238E27FC236}">
                <a16:creationId xmlns:a16="http://schemas.microsoft.com/office/drawing/2014/main" id="{07307024-2F34-B944-786A-1C7A5857D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0" y="3268717"/>
            <a:ext cx="6175267" cy="3087633"/>
          </a:xfrm>
          <a:prstGeom prst="rect">
            <a:avLst/>
          </a:prstGeom>
        </p:spPr>
      </p:pic>
      <p:pic>
        <p:nvPicPr>
          <p:cNvPr id="10" name="Grafik 9" descr="Ein Bild, das Reihe, Diagramm, parallel, Steigung enthält.&#10;&#10;KI-generierte Inhalte können fehlerhaft sein.">
            <a:extLst>
              <a:ext uri="{FF2B5EF4-FFF2-40B4-BE49-F238E27FC236}">
                <a16:creationId xmlns:a16="http://schemas.microsoft.com/office/drawing/2014/main" id="{7BC6D2F6-DB61-4A23-6C74-B37A28E8E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" y="1223493"/>
            <a:ext cx="6175267" cy="308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825C-12A8-C75E-D3A0-881D91C8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F8B1B1B-7516-50F0-FE4F-C7D0F33A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2FB4FE-11CA-1935-DDCF-86559C6E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EC93655-4C14-2CB2-E4EB-70714701BB7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</a:t>
            </a:r>
            <a:r>
              <a:rPr lang="de-DE" sz="5400" dirty="0" err="1"/>
              <a:t>Cond</a:t>
            </a:r>
            <a:r>
              <a:rPr lang="de-DE" sz="5400" dirty="0"/>
              <a:t> </a:t>
            </a:r>
            <a:r>
              <a:rPr lang="de-DE" sz="5400" dirty="0" err="1"/>
              <a:t>distr</a:t>
            </a:r>
            <a:r>
              <a:rPr lang="de-DE" sz="5400" dirty="0"/>
              <a:t> </a:t>
            </a:r>
            <a:r>
              <a:rPr lang="de-DE" sz="5400" dirty="0" err="1"/>
              <a:t>plots</a:t>
            </a:r>
            <a:endParaRPr lang="de-DE" sz="54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4097AA-2929-52CA-A208-420FE0FD4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6" y="1573832"/>
            <a:ext cx="3928393" cy="26041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1743759-8D87-36C4-BB82-AD520BA47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563" y="1481958"/>
            <a:ext cx="4216004" cy="27878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BBD991F-B0C9-0E7B-C404-E06109C8A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763" y="1308084"/>
            <a:ext cx="8540473" cy="55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427E4-640B-3012-8094-E751468A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EB19AC-540F-965D-4496-5CBB584D6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A81524F-7A43-39FF-448D-D95F4488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4E22D75-8191-4810-8444-2F7998AA8F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Results</a:t>
            </a:r>
            <a:r>
              <a:rPr lang="de-DE" sz="5400" dirty="0"/>
              <a:t> – The </a:t>
            </a:r>
            <a:r>
              <a:rPr lang="de-DE" sz="5400" dirty="0" err="1"/>
              <a:t>Issue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162710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8433-0EB4-CB74-3CE3-64E708857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9C7A79F-6D3C-5E72-2F9B-02BF960F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23537EC-7156-0C03-58A8-BAB21F32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EC4B30-7F1A-F6BE-DE75-E68FD868CA6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Discussion</a:t>
            </a:r>
            <a:endParaRPr lang="de-DE" sz="54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9471F9-4C50-7D38-EDE9-A87D3D072E95}"/>
              </a:ext>
            </a:extLst>
          </p:cNvPr>
          <p:cNvSpPr txBox="1"/>
          <p:nvPr/>
        </p:nvSpPr>
        <p:spPr>
          <a:xfrm>
            <a:off x="553173" y="1926398"/>
            <a:ext cx="11085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Analysis </a:t>
            </a:r>
            <a:r>
              <a:rPr lang="de-DE" dirty="0" err="1"/>
              <a:t>focused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station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do not </a:t>
            </a:r>
            <a:r>
              <a:rPr lang="de-DE" dirty="0" err="1"/>
              <a:t>need</a:t>
            </a:r>
            <a:r>
              <a:rPr lang="de-DE" dirty="0"/>
              <a:t> multiple </a:t>
            </a:r>
            <a:r>
              <a:rPr lang="de-DE" dirty="0" err="1"/>
              <a:t>stations</a:t>
            </a:r>
            <a:r>
              <a:rPr lang="de-DE" dirty="0"/>
              <a:t> at all (same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 err="1"/>
              <a:t>Reason</a:t>
            </a:r>
            <a:r>
              <a:rPr lang="de-DE" dirty="0"/>
              <a:t>: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would</a:t>
            </a:r>
            <a:r>
              <a:rPr lang="de-DE" dirty="0">
                <a:sym typeface="Wingdings" panose="05000000000000000000" pitchFamily="2" charset="2"/>
              </a:rPr>
              <a:t> like to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a GAM </a:t>
            </a:r>
            <a:r>
              <a:rPr lang="de-DE" dirty="0" err="1">
                <a:sym typeface="Wingdings" panose="05000000000000000000" pitchFamily="2" charset="2"/>
              </a:rPr>
              <a:t>model</a:t>
            </a:r>
            <a:r>
              <a:rPr lang="de-DE" dirty="0">
                <a:sym typeface="Wingdings" panose="05000000000000000000" pitchFamily="2" charset="2"/>
              </a:rPr>
              <a:t> to tau </a:t>
            </a:r>
            <a:r>
              <a:rPr lang="de-DE" dirty="0" err="1">
                <a:sym typeface="Wingdings" panose="05000000000000000000" pitchFamily="2" charset="2"/>
              </a:rPr>
              <a:t>while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fitting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copula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gamCopula</a:t>
            </a:r>
            <a:r>
              <a:rPr lang="de-DE" dirty="0">
                <a:sym typeface="Wingdings" panose="05000000000000000000" pitchFamily="2" charset="2"/>
              </a:rPr>
              <a:t>)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purpose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require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stations</a:t>
            </a:r>
            <a:r>
              <a:rPr lang="de-DE" dirty="0">
                <a:sym typeface="Wingdings" panose="05000000000000000000" pitchFamily="2" charset="2"/>
              </a:rPr>
              <a:t>. This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outlook</a:t>
            </a:r>
            <a:r>
              <a:rPr lang="de-DE" dirty="0">
                <a:sym typeface="Wingdings" panose="05000000000000000000" pitchFamily="2" charset="2"/>
              </a:rPr>
              <a:t> + </a:t>
            </a:r>
            <a:r>
              <a:rPr lang="de-DE" dirty="0" err="1">
                <a:sym typeface="Wingdings" panose="05000000000000000000" pitchFamily="2" charset="2"/>
              </a:rPr>
              <a:t>reason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introduced</a:t>
            </a:r>
            <a:r>
              <a:rPr lang="de-DE" dirty="0">
                <a:sym typeface="Wingdings" panose="05000000000000000000" pitchFamily="2" charset="2"/>
              </a:rPr>
              <a:t> multiple </a:t>
            </a:r>
            <a:r>
              <a:rPr lang="de-DE" dirty="0" err="1">
                <a:sym typeface="Wingdings" panose="05000000000000000000" pitchFamily="2" charset="2"/>
              </a:rPr>
              <a:t>stations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tho</a:t>
            </a:r>
            <a:r>
              <a:rPr lang="de-DE" dirty="0">
                <a:sym typeface="Wingdings" panose="05000000000000000000" pitchFamily="2" charset="2"/>
              </a:rPr>
              <a:t>….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Solved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jointly</a:t>
            </a:r>
            <a:r>
              <a:rPr lang="de-DE" dirty="0"/>
              <a:t> </a:t>
            </a:r>
            <a:r>
              <a:rPr lang="de-DE" dirty="0" err="1"/>
              <a:t>consideration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trivariate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but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to </a:t>
            </a:r>
            <a:r>
              <a:rPr lang="de-DE" dirty="0" err="1"/>
              <a:t>estimating</a:t>
            </a:r>
            <a:r>
              <a:rPr lang="de-DE" dirty="0"/>
              <a:t> a marginal fit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017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29D94-8035-7371-6876-D32A4FD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41BD31D-388B-EBE2-9A3C-B2F76782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2C9EA4-5CDD-8D8E-1268-C97E092D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810DF83-1E75-126C-565E-A8BE41E260B7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Summary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71C66B-719A-AE71-ED07-B20850BDB912}"/>
              </a:ext>
            </a:extLst>
          </p:cNvPr>
          <p:cNvSpPr txBox="1"/>
          <p:nvPr/>
        </p:nvSpPr>
        <p:spPr>
          <a:xfrm>
            <a:off x="553173" y="1926398"/>
            <a:ext cx="1108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/>
              <a:t>Simulation: </a:t>
            </a:r>
          </a:p>
          <a:p>
            <a:pPr marL="742950" lvl="1" indent="-285750">
              <a:buFontTx/>
              <a:buChar char="-"/>
            </a:pPr>
            <a:r>
              <a:rPr lang="de-DE" dirty="0"/>
              <a:t>NACs </a:t>
            </a:r>
            <a:r>
              <a:rPr lang="de-DE" dirty="0" err="1"/>
              <a:t>overestimate</a:t>
            </a:r>
            <a:r>
              <a:rPr lang="de-DE" dirty="0"/>
              <a:t>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Vines</a:t>
            </a:r>
          </a:p>
        </p:txBody>
      </p:sp>
    </p:spTree>
    <p:extLst>
      <p:ext uri="{BB962C8B-B14F-4D97-AF65-F5344CB8AC3E}">
        <p14:creationId xmlns:p14="http://schemas.microsoft.com/office/powerpoint/2010/main" val="3602639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5A1-BC87-6225-52E2-FB04BB75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DECD460-ACD3-ACD3-5A22-0365C7B13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AF2F2-0F33-2737-1667-4FA4CB54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BF4F0-6917-D596-27D3-E2073919B89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/>
              <a:t>Sources</a:t>
            </a:r>
            <a:endParaRPr lang="de-DE" sz="5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80FBB9-BDB2-DC4E-7CB4-D84FBFC7EBCD}"/>
              </a:ext>
            </a:extLst>
          </p:cNvPr>
          <p:cNvSpPr txBox="1"/>
          <p:nvPr/>
        </p:nvSpPr>
        <p:spPr>
          <a:xfrm>
            <a:off x="553173" y="1650353"/>
            <a:ext cx="11085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/>
              <a:t>Bayerische Staatsregierung (BS, 2025): Pressemitteilungen. URL: https://www.bayern.de/hochwasser-bayern-2024-fueracker-bayern-fordert-versprochene-solidaritaet-des-bundes-ein-angekuendigte-bundesmittel-fuer-hochwasserschaeden-in-bayern-bislang-ausgeblieben-finanzausschuss-des/#:~:text=Nach%20vorl%C3%A4ufiger%20Sch%C3%A4tzung%20belaufen%20sich,2%20Milliarden%20Euro%20versichert%20waren. (as of 03/16/2025).</a:t>
            </a:r>
          </a:p>
          <a:p>
            <a:pPr marL="285750" indent="-285750">
              <a:buFontTx/>
              <a:buChar char="-"/>
            </a:pPr>
            <a:endParaRPr lang="de-DE"/>
          </a:p>
          <a:p>
            <a:pPr marL="285750" indent="-285750">
              <a:buFontTx/>
              <a:buChar char="-"/>
            </a:pPr>
            <a:r>
              <a:rPr lang="de-DE"/>
              <a:t>Czado C. (2019): </a:t>
            </a:r>
            <a:r>
              <a:rPr lang="en-GB"/>
              <a:t>Analyzing Dependent Data with Vine Copulas A Practical Guide With R. Cham, Switzerland.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Gewässerkundlicher Dienst Bayern (GKD, 2025): Abfluss Bayern. URL: https://www.gkd.bayern.de/de/fluesse/abfluss (as of 03/16/2025).</a:t>
            </a:r>
          </a:p>
          <a:p>
            <a:pPr marL="285750" indent="-285750">
              <a:buFontTx/>
              <a:buChar char="-"/>
            </a:pPr>
            <a:endParaRPr lang="en-GB"/>
          </a:p>
          <a:p>
            <a:pPr marL="285750" indent="-285750">
              <a:buFontTx/>
              <a:buChar char="-"/>
            </a:pPr>
            <a:r>
              <a:rPr lang="en-GB"/>
              <a:t>Grimaldi S., Serinaldi F. (2006): Asymmetric copula in multivariate flood frequency analysis. In: Advances in Water Resources, 29, 1155-1167.</a:t>
            </a:r>
          </a:p>
          <a:p>
            <a:endParaRPr lang="en-GB"/>
          </a:p>
          <a:p>
            <a:pPr marL="285750" indent="-285750">
              <a:buFontTx/>
              <a:buChar char="-"/>
            </a:pPr>
            <a:r>
              <a:rPr lang="de-DE"/>
              <a:t>Khajehali M., Sfavi H., Nikoo M., Najafi M., Alizadeh-Sh R. (2025): </a:t>
            </a:r>
            <a:r>
              <a:rPr lang="en-GB"/>
              <a:t>A copula-based multivariate flood frequency analysis under climate change effects. In: Nature Scientific Reports, 2025, 1-16.</a:t>
            </a:r>
          </a:p>
        </p:txBody>
      </p:sp>
    </p:spTree>
    <p:extLst>
      <p:ext uri="{BB962C8B-B14F-4D97-AF65-F5344CB8AC3E}">
        <p14:creationId xmlns:p14="http://schemas.microsoft.com/office/powerpoint/2010/main" val="1342534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407D3-1613-236F-A82A-483537C7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64DEB3-F2A1-EA1C-549E-F6ED2412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B587F56-4847-0B95-DC71-24EA4628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29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55DD809-A8EB-C34A-1D24-0E537F820C31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7639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E0CC235-D65B-C47B-F4CD-887A021F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6277CB7-E552-1424-31C2-185FA81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CBBA31-858A-792C-8F6E-88EA3931695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/>
              <a:t>Dependence</a:t>
            </a:r>
            <a:r>
              <a:rPr lang="de-DE" sz="5400" dirty="0"/>
              <a:t> </a:t>
            </a:r>
            <a:r>
              <a:rPr lang="de-DE" sz="5400" dirty="0" err="1"/>
              <a:t>Structure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7E54C30-37FF-602D-68B1-BF7C07F68C81}"/>
              </a:ext>
            </a:extLst>
          </p:cNvPr>
          <p:cNvSpPr txBox="1">
            <a:spLocks/>
          </p:cNvSpPr>
          <p:nvPr/>
        </p:nvSpPr>
        <p:spPr>
          <a:xfrm>
            <a:off x="838200" y="213317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Relevant Variables: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Flood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(P), Duration (D), Volume (V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endParaRPr lang="de-DE" dirty="0"/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Influences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b="1" dirty="0" err="1">
                <a:latin typeface="Arial" panose="020B0604020202020204" pitchFamily="34" charset="0"/>
                <a:cs typeface="Arial" panose="020B0604020202020204" pitchFamily="34" charset="0"/>
              </a:rPr>
              <a:t>Dependencies</a:t>
            </a: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dependence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&amp; V.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Goal by Grimaldi &amp; Serinaldi (2006):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Trivariate joint distribution of flood event variables using fully nested or asymmetric Archimedean copula functions.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D1216-6A50-4A99-6142-438119266DB4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Grimaldi &amp; Serinaldi 2006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4016931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45FD7-BF0D-A39B-FDF9-AA2096C69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Screenshot, Diagramm, Muster enthält.&#10;&#10;KI-generierte Inhalte können fehlerhaft sein.">
            <a:extLst>
              <a:ext uri="{FF2B5EF4-FFF2-40B4-BE49-F238E27FC236}">
                <a16:creationId xmlns:a16="http://schemas.microsoft.com/office/drawing/2014/main" id="{5D8A9EBB-34BB-0717-9559-9945ACDF0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456D93-EFF2-8325-EDDB-F49E0374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ED8403-9FE2-A175-E02E-EBEEFB45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30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261F444-F09A-666B-2BD8-E9CB7C86BD3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0630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1112-01E8-EEBC-9CB7-BC0357062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DC25F38-FF58-5F99-7259-3E31F1D4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9" y="1644129"/>
            <a:ext cx="9144019" cy="4572009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B2973-4349-1AE3-299D-44415B82E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D61DF8-1F53-2E60-F084-8F1542F2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7D29635-7C5C-6456-9C94-1D81BDAD7C3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3489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05FE-9503-9A25-D27E-7CBFEC16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7713E0F-159F-2B51-613F-72383DCB23C9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– Tail </a:t>
            </a:r>
            <a:r>
              <a:rPr lang="de-DE" sz="5400" dirty="0" err="1"/>
              <a:t>Dependence</a:t>
            </a:r>
            <a:endParaRPr lang="de-DE" sz="5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2947661-3304-FE99-1A83-0B345ADD8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0" y="1961945"/>
            <a:ext cx="11288700" cy="14670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8CE10FB-BE86-FED6-DD6F-036A5722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18" y="4167452"/>
            <a:ext cx="1084096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4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1381-5911-4B6F-2F5D-9DC74BC0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FD93A418-20E2-7DD6-6224-98607456920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Appendix - PIT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D1262D-D3C7-664C-C857-C44FBA8DF297}"/>
              </a:ext>
            </a:extLst>
          </p:cNvPr>
          <p:cNvSpPr/>
          <p:nvPr/>
        </p:nvSpPr>
        <p:spPr>
          <a:xfrm>
            <a:off x="1707121" y="1675226"/>
            <a:ext cx="8777757" cy="439419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3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54217-3A36-71A1-968F-30CB583C5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9F4E54D-B95F-B7E6-CDEC-DF2C3593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C970255-9E57-2422-C600-2ACFBA56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BDB543D-900F-B6F5-0AFC-6656CF7FF96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14" name="Grafik 13" descr="Ein Bild, das Tex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A1B90D9-A971-F69D-706E-50EADEB36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9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19E57-4B6D-F30A-0D0E-925450316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B94E22-513E-2026-B215-12DF6C1CA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45F249-9CA1-9478-92CB-5EFED5B6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65E08C7-31DC-E6C0-D7E7-B0B0D6458F1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NAC DGP</a:t>
            </a:r>
          </a:p>
        </p:txBody>
      </p:sp>
      <p:pic>
        <p:nvPicPr>
          <p:cNvPr id="6" name="Grafik 5" descr="Ein Bild, das Screenshot, Farbigkeit, Reihe enthält.&#10;&#10;KI-generierte Inhalte können fehlerhaft sein.">
            <a:extLst>
              <a:ext uri="{FF2B5EF4-FFF2-40B4-BE49-F238E27FC236}">
                <a16:creationId xmlns:a16="http://schemas.microsoft.com/office/drawing/2014/main" id="{0887C86A-8D3D-8AC7-6798-5BF6D536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28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66AB-9FE2-F8C2-0E9A-E1F6333D3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1A0F33C-1C73-C2A2-0AAC-A83A08DC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F58636B-1574-3603-14E1-2503F641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36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C61FE-A56A-772C-C002-3177F23F5ED0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A3B86B5-8970-4CB6-A021-4983C4E2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6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FFE0-3229-BD89-0D69-EB6DBBD0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ABD50C5-D5DD-2C6E-9336-FD477360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DCEDF8-8E36-AB6B-9620-28A182964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FA9C194-DE7C-0275-C997-847E3839DFAB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parallel, Farbigkeit enthält.&#10;&#10;KI-generierte Inhalte können fehlerhaft sein.">
            <a:extLst>
              <a:ext uri="{FF2B5EF4-FFF2-40B4-BE49-F238E27FC236}">
                <a16:creationId xmlns:a16="http://schemas.microsoft.com/office/drawing/2014/main" id="{4316B72C-D776-7AE8-E526-319C9E63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58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85CE3-D756-8F6F-509D-E16E5DC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06AFFF-77F1-F56E-1565-7EF0F0CC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A76FBC9-5A2D-C32C-746F-47A73E42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38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2045DF-86F0-60AD-7969-D62B0187BDBF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Simulation – Vine DGP</a:t>
            </a:r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6F77988-A71C-FBC4-7DC1-C914B3F5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FD8C-85FD-B5AB-AE7D-25D556834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12E7B06-7F11-12AB-04E1-33231763A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66FFC2E-1E34-07C6-DFBC-E47E4B7C3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4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64DE4C4-A631-8307-35CA-2CCAC8A1D2A6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/>
              <a:t>Research Question</a:t>
            </a:r>
            <a:endParaRPr lang="de-DE" sz="5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BA4FAD-219B-D54F-D734-56947EEDC5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+mj-lt"/>
              <a:buAutoNum type="arabicParenR"/>
            </a:pPr>
            <a:endParaRPr lang="de-DE" i="1" dirty="0">
              <a:latin typeface="Cambria Math" panose="02040503050406030204" pitchFamily="18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DBC710C-31E7-9BEF-3C8B-D9E78C8B2472}"/>
              </a:ext>
            </a:extLst>
          </p:cNvPr>
          <p:cNvSpPr txBox="1">
            <a:spLocks/>
          </p:cNvSpPr>
          <p:nvPr/>
        </p:nvSpPr>
        <p:spPr>
          <a:xfrm>
            <a:off x="622539" y="1614252"/>
            <a:ext cx="10946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Reproduction of methodology by Grimaldi &amp; Serinaldi (2006) within in bavarian rivers.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Comparison of nested Archimedean copulas (NACs) with vine copulas for modeling multivariate flood dependencies.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arenR"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Evaluation of the advantages of flood return periods in a multivariate statistical framework.</a:t>
            </a: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arenR"/>
            </a:pP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59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3B0E-730D-7148-71C0-F6594F825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7F5A9AF3-9D4C-BADD-19F7-C3AD92DC7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9977421-01A2-5533-61FD-E7CDF5B3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C8AFDDE-46C3-8061-E432-CC0BAB0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5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3C8AB-C8C9-3490-4481-10BB0B4BC495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622D-4A59-1DDA-D76D-9BA273EDE45F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GKD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666610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, Text, Atlas enthält.&#10;&#10;KI-generierte Inhalte können fehlerhaft sein.">
            <a:extLst>
              <a:ext uri="{FF2B5EF4-FFF2-40B4-BE49-F238E27FC236}">
                <a16:creationId xmlns:a16="http://schemas.microsoft.com/office/drawing/2014/main" id="{88A5A204-70D3-1701-56BF-1F3800FB6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15" y="1404341"/>
            <a:ext cx="6236970" cy="4989576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94BD176-9B35-9CCC-FCC1-3E327E75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545154F-865E-9AB5-5C70-F3976F06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6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3B2D16-44AA-6F3B-DDBF-29A2FC707128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- </a:t>
            </a:r>
            <a:r>
              <a:rPr lang="de-DE" sz="5400" dirty="0" err="1"/>
              <a:t>Selection</a:t>
            </a:r>
            <a:endParaRPr lang="de-DE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2F67A4-AF65-BDEE-8E7B-9D0E41263064}"/>
              </a:ext>
            </a:extLst>
          </p:cNvPr>
          <p:cNvSpPr txBox="1"/>
          <p:nvPr/>
        </p:nvSpPr>
        <p:spPr>
          <a:xfrm>
            <a:off x="874143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GKD 2025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05943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F4-693A-B697-3738-96BEC19FF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13E43-2C8E-FC73-977F-5B37ED5C0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28714-726E-F8C6-A366-78C38364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7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AD55F7F-FCB0-3DF5-E67A-F75F33EEB99A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9" name="Grafik 8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4EA8D880-E985-2AB4-528E-2EB9AD534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EA948-652F-B0E9-CF94-3153A79CD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78E4AB9-92EF-467B-75F4-6BA4990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BF22E7-3CF8-1EF3-2869-06E795DF6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5B5406B-56B4-C2B7-AF00-F9D10C52220D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8" name="Grafik 7" descr="Ein Bild, das Text, Schrif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404C6480-69C0-896D-ED7A-31B2C23F1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503917"/>
            <a:ext cx="9144019" cy="4572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964B91-16E8-934B-7173-A3057ECDD9C2}"/>
              </a:ext>
            </a:extLst>
          </p:cNvPr>
          <p:cNvSpPr txBox="1"/>
          <p:nvPr/>
        </p:nvSpPr>
        <p:spPr>
          <a:xfrm>
            <a:off x="6188024" y="1915064"/>
            <a:ext cx="4479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/>
              <a:t>Nival-Pluvial Regime: </a:t>
            </a:r>
            <a:r>
              <a:rPr lang="de-DE"/>
              <a:t>Peaks in spring (snowmelt) &amp; late summer (heavy rainfall)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91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B6A8-3DC8-0ECF-9464-5876D22E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CAF46A7-CD95-ABA1-EC45-D8FF7851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Grün, Schüttpelz - </a:t>
            </a:r>
            <a:r>
              <a:rPr lang="en-US"/>
              <a:t>Asymmetric copulas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BBDC48-11F0-FA7E-C0C7-9EF6B70D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A62A1-7D42-47F0-AE93-D891FFACD6D4}" type="slidenum">
              <a:rPr lang="de-DE" smtClean="0"/>
              <a:t>9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EBB74B-821F-C6BA-3960-DB9AD1209EAE}"/>
              </a:ext>
            </a:extLst>
          </p:cNvPr>
          <p:cNvSpPr/>
          <p:nvPr/>
        </p:nvSpPr>
        <p:spPr>
          <a:xfrm>
            <a:off x="1" y="373487"/>
            <a:ext cx="12192000" cy="850006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/>
              <a:t>Data – Munich Station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4EDE2A48-163C-AF1F-7B28-45A12DFD0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36" y="1503917"/>
            <a:ext cx="8620664" cy="4572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A6A11-1692-00E8-CB06-CA8622ADB443}"/>
              </a:ext>
            </a:extLst>
          </p:cNvPr>
          <p:cNvSpPr txBox="1"/>
          <p:nvPr/>
        </p:nvSpPr>
        <p:spPr>
          <a:xfrm>
            <a:off x="189782" y="2635759"/>
            <a:ext cx="32780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Idea: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Define highest flood event per year.</a:t>
            </a:r>
          </a:p>
          <a:p>
            <a:pPr marL="342900" indent="-342900">
              <a:buAutoNum type="arabicParenR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Issue: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Absolute value thresholds not applicable for different stations.</a:t>
            </a:r>
          </a:p>
          <a:p>
            <a:pPr marL="342900" indent="-342900">
              <a:buAutoNum type="arabicParenR"/>
            </a:pPr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Solution: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75%-Quantile approach.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23E99-C7D8-6F8B-0754-DF9A88CAF976}"/>
              </a:ext>
            </a:extLst>
          </p:cNvPr>
          <p:cNvSpPr txBox="1"/>
          <p:nvPr/>
        </p:nvSpPr>
        <p:spPr>
          <a:xfrm>
            <a:off x="189782" y="6356350"/>
            <a:ext cx="31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Grimaldi &amp; Serinaldi 2006</a:t>
            </a: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379475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4063</Words>
  <Application>Microsoft Office PowerPoint</Application>
  <PresentationFormat>Widescreen</PresentationFormat>
  <Paragraphs>505</Paragraphs>
  <Slides>38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Arial</vt:lpstr>
      <vt:lpstr>Cambria Math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Schüttpelz, Robin</dc:creator>
  <cp:lastModifiedBy>Hannes Gruen</cp:lastModifiedBy>
  <cp:revision>222</cp:revision>
  <dcterms:created xsi:type="dcterms:W3CDTF">2025-01-12T17:57:38Z</dcterms:created>
  <dcterms:modified xsi:type="dcterms:W3CDTF">2025-03-16T14:58:56Z</dcterms:modified>
</cp:coreProperties>
</file>